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41" r:id="rId2"/>
    <p:sldMasterId id="2147483777" r:id="rId3"/>
  </p:sldMasterIdLst>
  <p:notesMasterIdLst>
    <p:notesMasterId r:id="rId30"/>
  </p:notesMasterIdLst>
  <p:handoutMasterIdLst>
    <p:handoutMasterId r:id="rId31"/>
  </p:handoutMasterIdLst>
  <p:sldIdLst>
    <p:sldId id="710" r:id="rId4"/>
    <p:sldId id="718" r:id="rId5"/>
    <p:sldId id="720" r:id="rId6"/>
    <p:sldId id="721" r:id="rId7"/>
    <p:sldId id="744" r:id="rId8"/>
    <p:sldId id="722" r:id="rId9"/>
    <p:sldId id="723" r:id="rId10"/>
    <p:sldId id="724" r:id="rId11"/>
    <p:sldId id="725" r:id="rId12"/>
    <p:sldId id="729" r:id="rId13"/>
    <p:sldId id="730" r:id="rId14"/>
    <p:sldId id="731" r:id="rId15"/>
    <p:sldId id="732" r:id="rId16"/>
    <p:sldId id="733" r:id="rId17"/>
    <p:sldId id="734" r:id="rId18"/>
    <p:sldId id="739" r:id="rId19"/>
    <p:sldId id="735" r:id="rId20"/>
    <p:sldId id="736" r:id="rId21"/>
    <p:sldId id="737" r:id="rId22"/>
    <p:sldId id="738" r:id="rId23"/>
    <p:sldId id="746" r:id="rId24"/>
    <p:sldId id="740" r:id="rId25"/>
    <p:sldId id="745" r:id="rId26"/>
    <p:sldId id="741" r:id="rId27"/>
    <p:sldId id="742" r:id="rId28"/>
    <p:sldId id="747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2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2F3A46"/>
    <a:srgbClr val="BCE9F2"/>
    <a:srgbClr val="87D7E7"/>
    <a:srgbClr val="0E3C4B"/>
    <a:srgbClr val="0FAECC"/>
    <a:srgbClr val="2F3947"/>
    <a:srgbClr val="1E2631"/>
    <a:srgbClr val="222A35"/>
    <a:srgbClr val="444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C0D0B-93FB-41F6-8E43-452C25A76817}" v="6" dt="2023-02-15T19:44:03.974"/>
    <p1510:client id="{5CC0B698-703F-32A1-FB7B-E5CD102489BA}" v="3" dt="2023-02-15T19:39:40.708"/>
    <p1510:client id="{686FE72C-2C46-47AD-B6A4-E5E5775C2275}" v="21" dt="2023-02-16T00:56:02.638"/>
    <p1510:client id="{A0174637-4767-4CE5-AC02-14BD917DB444}" v="16" dt="2023-02-15T19:35:16.242"/>
    <p1510:client id="{C19C3B0E-64E3-D587-B987-32131364F3B7}" v="264" dt="2023-02-16T12:24:00.070"/>
    <p1510:client id="{EB8CBC1B-4B1C-49AC-8ADF-680196C9AA96}" v="19" dt="2023-02-16T13:36:58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2635" autoAdjust="0"/>
  </p:normalViewPr>
  <p:slideViewPr>
    <p:cSldViewPr>
      <p:cViewPr>
        <p:scale>
          <a:sx n="92" d="100"/>
          <a:sy n="92" d="100"/>
        </p:scale>
        <p:origin x="66" y="642"/>
      </p:cViewPr>
      <p:guideLst>
        <p:guide orient="horz" pos="2251"/>
        <p:guide orient="horz" pos="3158"/>
        <p:guide orient="horz" pos="981"/>
        <p:guide pos="3840"/>
        <p:guide pos="575"/>
        <p:guide pos="7105"/>
        <p:guide pos="7408"/>
        <p:guide pos="302"/>
        <p:guide pos="1965"/>
        <p:guide pos="5715"/>
        <p:guide pos="4384"/>
        <p:guide orient="horz" pos="3294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952B5-7A2F-4CC8-B7CE-9234E21C2837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11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341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189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4965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9824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986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817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547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8959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</p:spTree>
    <p:extLst>
      <p:ext uri="{BB962C8B-B14F-4D97-AF65-F5344CB8AC3E}">
        <p14:creationId xmlns:p14="http://schemas.microsoft.com/office/powerpoint/2010/main" val="15785744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cket - Title Slide Blue">
    <p:bg>
      <p:bgPr>
        <a:solidFill>
          <a:srgbClr val="0FA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45" name="Freeform 4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43" name="Freeform 4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28" name="Freeform 2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26" name="Freeform 2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7886" y="1122363"/>
            <a:ext cx="836827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7886" y="3602038"/>
            <a:ext cx="83682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61" name="Oval 60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444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690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02855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1493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92154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366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8153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614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cket - Title and Content Blue">
    <p:bg>
      <p:bgPr>
        <a:solidFill>
          <a:srgbClr val="0FA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85" name="Freeform 8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83" name="Freeform 8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68" name="Freeform 6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66" name="Freeform 6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88" name="Oval 87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65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cket - Title Slide Dark Blue">
    <p:bg>
      <p:bgPr>
        <a:solidFill>
          <a:srgbClr val="0E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45" name="Freeform 4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43" name="Freeform 4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28" name="Freeform 2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26" name="Freeform 2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7886" y="1122363"/>
            <a:ext cx="83682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7886" y="3602038"/>
            <a:ext cx="83682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FAE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2580239" y="32275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 userDrawn="1"/>
        </p:nvSpPr>
        <p:spPr>
          <a:xfrm>
            <a:off x="1199456" y="49093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2351584" y="893400"/>
            <a:ext cx="108012" cy="108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 userDrawn="1"/>
        </p:nvSpPr>
        <p:spPr>
          <a:xfrm>
            <a:off x="1775520" y="133376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 userDrawn="1"/>
        </p:nvSpPr>
        <p:spPr>
          <a:xfrm>
            <a:off x="6059996" y="56193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 userDrawn="1"/>
        </p:nvSpPr>
        <p:spPr>
          <a:xfrm>
            <a:off x="3719736" y="68798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 userDrawn="1"/>
        </p:nvSpPr>
        <p:spPr>
          <a:xfrm>
            <a:off x="4295800" y="143847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5807968" y="406545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 userDrawn="1"/>
        </p:nvSpPr>
        <p:spPr>
          <a:xfrm>
            <a:off x="2567608" y="485055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 userDrawn="1"/>
        </p:nvSpPr>
        <p:spPr>
          <a:xfrm>
            <a:off x="1631504" y="4568697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8774148" y="20427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 userDrawn="1"/>
        </p:nvSpPr>
        <p:spPr>
          <a:xfrm>
            <a:off x="11760300" y="25643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11569082" y="89340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 userDrawn="1"/>
        </p:nvSpPr>
        <p:spPr>
          <a:xfrm>
            <a:off x="9560191" y="224415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 userDrawn="1"/>
        </p:nvSpPr>
        <p:spPr>
          <a:xfrm>
            <a:off x="8081392" y="322032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 userDrawn="1"/>
        </p:nvSpPr>
        <p:spPr>
          <a:xfrm>
            <a:off x="7680176" y="98988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 userDrawn="1"/>
        </p:nvSpPr>
        <p:spPr>
          <a:xfrm>
            <a:off x="11437091" y="379485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 userDrawn="1"/>
        </p:nvSpPr>
        <p:spPr>
          <a:xfrm>
            <a:off x="9170348" y="414420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 userDrawn="1"/>
        </p:nvSpPr>
        <p:spPr>
          <a:xfrm>
            <a:off x="4799856" y="5544555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 userDrawn="1"/>
        </p:nvSpPr>
        <p:spPr>
          <a:xfrm>
            <a:off x="272428" y="312332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 userDrawn="1"/>
        </p:nvSpPr>
        <p:spPr>
          <a:xfrm>
            <a:off x="5879649" y="142385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 userDrawn="1"/>
        </p:nvSpPr>
        <p:spPr>
          <a:xfrm>
            <a:off x="9129606" y="704963"/>
            <a:ext cx="112750" cy="112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 userDrawn="1"/>
        </p:nvSpPr>
        <p:spPr>
          <a:xfrm>
            <a:off x="983432" y="125066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 userDrawn="1"/>
        </p:nvSpPr>
        <p:spPr>
          <a:xfrm>
            <a:off x="4662021" y="301675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 userDrawn="1"/>
        </p:nvSpPr>
        <p:spPr>
          <a:xfrm>
            <a:off x="623392" y="14745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 userDrawn="1"/>
        </p:nvSpPr>
        <p:spPr>
          <a:xfrm>
            <a:off x="4616301" y="24671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 userDrawn="1"/>
        </p:nvSpPr>
        <p:spPr>
          <a:xfrm>
            <a:off x="8614261" y="98583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 userDrawn="1"/>
        </p:nvSpPr>
        <p:spPr>
          <a:xfrm>
            <a:off x="8035672" y="498977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4439816" y="447015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 userDrawn="1"/>
        </p:nvSpPr>
        <p:spPr>
          <a:xfrm>
            <a:off x="11434300" y="2203029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80" name="Oval 79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5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cket - Title and Content Dark Blue">
    <p:bg>
      <p:bgPr>
        <a:solidFill>
          <a:srgbClr val="0E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85" name="Freeform 8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83" name="Freeform 8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68" name="Freeform 6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66" name="Freeform 6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88" name="Oval 87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3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cket -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apezoid 80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rgbClr val="B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apezoid 82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117" name="Freeform 116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Freeform 85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115" name="Freeform 114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100" name="Freeform 99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98" name="Freeform 97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7886" y="1122363"/>
            <a:ext cx="836827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7886" y="3602038"/>
            <a:ext cx="83682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FAEC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49" name="Oval 48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328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cket - 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477886" y="4094021"/>
            <a:ext cx="11714114" cy="2763979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23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77886" y="4257233"/>
            <a:ext cx="11711288" cy="2600767"/>
          </a:xfrm>
          <a:custGeom>
            <a:avLst/>
            <a:gdLst>
              <a:gd name="connsiteX0" fmla="*/ 532885 w 11711288"/>
              <a:gd name="connsiteY0" fmla="*/ 1445270 h 2600767"/>
              <a:gd name="connsiteX1" fmla="*/ 1065770 w 11711288"/>
              <a:gd name="connsiteY1" fmla="*/ 1958510 h 2600767"/>
              <a:gd name="connsiteX2" fmla="*/ 532885 w 11711288"/>
              <a:gd name="connsiteY2" fmla="*/ 2471750 h 2600767"/>
              <a:gd name="connsiteX3" fmla="*/ 0 w 11711288"/>
              <a:gd name="connsiteY3" fmla="*/ 1958510 h 2600767"/>
              <a:gd name="connsiteX4" fmla="*/ 532885 w 11711288"/>
              <a:gd name="connsiteY4" fmla="*/ 1445270 h 2600767"/>
              <a:gd name="connsiteX5" fmla="*/ 10394040 w 11711288"/>
              <a:gd name="connsiteY5" fmla="*/ 0 h 2600767"/>
              <a:gd name="connsiteX6" fmla="*/ 11087382 w 11711288"/>
              <a:gd name="connsiteY6" fmla="*/ 442635 h 2600767"/>
              <a:gd name="connsiteX7" fmla="*/ 11122847 w 11711288"/>
              <a:gd name="connsiteY7" fmla="*/ 552674 h 2600767"/>
              <a:gd name="connsiteX8" fmla="*/ 11169364 w 11711288"/>
              <a:gd name="connsiteY8" fmla="*/ 528356 h 2600767"/>
              <a:gd name="connsiteX9" fmla="*/ 11389302 w 11711288"/>
              <a:gd name="connsiteY9" fmla="*/ 485590 h 2600767"/>
              <a:gd name="connsiteX10" fmla="*/ 11705219 w 11711288"/>
              <a:gd name="connsiteY10" fmla="*/ 578532 h 2600767"/>
              <a:gd name="connsiteX11" fmla="*/ 11711288 w 11711288"/>
              <a:gd name="connsiteY11" fmla="*/ 583355 h 2600767"/>
              <a:gd name="connsiteX12" fmla="*/ 11711288 w 11711288"/>
              <a:gd name="connsiteY12" fmla="*/ 1476240 h 2600767"/>
              <a:gd name="connsiteX13" fmla="*/ 11705219 w 11711288"/>
              <a:gd name="connsiteY13" fmla="*/ 1481062 h 2600767"/>
              <a:gd name="connsiteX14" fmla="*/ 11389302 w 11711288"/>
              <a:gd name="connsiteY14" fmla="*/ 1574004 h 2600767"/>
              <a:gd name="connsiteX15" fmla="*/ 10920765 w 11711288"/>
              <a:gd name="connsiteY15" fmla="*/ 1334069 h 2600767"/>
              <a:gd name="connsiteX16" fmla="*/ 10884716 w 11711288"/>
              <a:gd name="connsiteY16" fmla="*/ 1270102 h 2600767"/>
              <a:gd name="connsiteX17" fmla="*/ 10814756 w 11711288"/>
              <a:gd name="connsiteY17" fmla="*/ 1325696 h 2600767"/>
              <a:gd name="connsiteX18" fmla="*/ 10394040 w 11711288"/>
              <a:gd name="connsiteY18" fmla="*/ 1449470 h 2600767"/>
              <a:gd name="connsiteX19" fmla="*/ 10242390 w 11711288"/>
              <a:gd name="connsiteY19" fmla="*/ 1434746 h 2600767"/>
              <a:gd name="connsiteX20" fmla="*/ 10167885 w 11711288"/>
              <a:gd name="connsiteY20" fmla="*/ 1412471 h 2600767"/>
              <a:gd name="connsiteX21" fmla="*/ 10141694 w 11711288"/>
              <a:gd name="connsiteY21" fmla="*/ 1458946 h 2600767"/>
              <a:gd name="connsiteX22" fmla="*/ 9517730 w 11711288"/>
              <a:gd name="connsiteY22" fmla="*/ 1778475 h 2600767"/>
              <a:gd name="connsiteX23" fmla="*/ 9097014 w 11711288"/>
              <a:gd name="connsiteY23" fmla="*/ 1654702 h 2600767"/>
              <a:gd name="connsiteX24" fmla="*/ 9066729 w 11711288"/>
              <a:gd name="connsiteY24" fmla="*/ 1630635 h 2600767"/>
              <a:gd name="connsiteX25" fmla="*/ 8994278 w 11711288"/>
              <a:gd name="connsiteY25" fmla="*/ 1715209 h 2600767"/>
              <a:gd name="connsiteX26" fmla="*/ 8536434 w 11711288"/>
              <a:gd name="connsiteY26" fmla="*/ 1897863 h 2600767"/>
              <a:gd name="connsiteX27" fmla="*/ 8078590 w 11711288"/>
              <a:gd name="connsiteY27" fmla="*/ 1715209 h 2600767"/>
              <a:gd name="connsiteX28" fmla="*/ 8066112 w 11711288"/>
              <a:gd name="connsiteY28" fmla="*/ 1700643 h 2600767"/>
              <a:gd name="connsiteX29" fmla="*/ 8070847 w 11711288"/>
              <a:gd name="connsiteY29" fmla="*/ 1745886 h 2600767"/>
              <a:gd name="connsiteX30" fmla="*/ 7395308 w 11711288"/>
              <a:gd name="connsiteY30" fmla="*/ 2466880 h 2600767"/>
              <a:gd name="connsiteX31" fmla="*/ 7342946 w 11711288"/>
              <a:gd name="connsiteY31" fmla="*/ 2469426 h 2600767"/>
              <a:gd name="connsiteX32" fmla="*/ 7306912 w 11711288"/>
              <a:gd name="connsiteY32" fmla="*/ 2533366 h 2600767"/>
              <a:gd name="connsiteX33" fmla="*/ 7253266 w 11711288"/>
              <a:gd name="connsiteY33" fmla="*/ 2600767 h 2600767"/>
              <a:gd name="connsiteX34" fmla="*/ 6112631 w 11711288"/>
              <a:gd name="connsiteY34" fmla="*/ 2600767 h 2600767"/>
              <a:gd name="connsiteX35" fmla="*/ 6058984 w 11711288"/>
              <a:gd name="connsiteY35" fmla="*/ 2533366 h 2600767"/>
              <a:gd name="connsiteX36" fmla="*/ 5996805 w 11711288"/>
              <a:gd name="connsiteY36" fmla="*/ 2423033 h 2600767"/>
              <a:gd name="connsiteX37" fmla="*/ 5897525 w 11711288"/>
              <a:gd name="connsiteY37" fmla="*/ 2501927 h 2600767"/>
              <a:gd name="connsiteX38" fmla="*/ 5700574 w 11711288"/>
              <a:gd name="connsiteY38" fmla="*/ 2593118 h 2600767"/>
              <a:gd name="connsiteX39" fmla="*/ 5666110 w 11711288"/>
              <a:gd name="connsiteY39" fmla="*/ 2600767 h 2600767"/>
              <a:gd name="connsiteX40" fmla="*/ 5291012 w 11711288"/>
              <a:gd name="connsiteY40" fmla="*/ 2600767 h 2600767"/>
              <a:gd name="connsiteX41" fmla="*/ 5183912 w 11711288"/>
              <a:gd name="connsiteY41" fmla="*/ 2568747 h 2600767"/>
              <a:gd name="connsiteX42" fmla="*/ 5086078 w 11711288"/>
              <a:gd name="connsiteY42" fmla="*/ 2517601 h 2600767"/>
              <a:gd name="connsiteX43" fmla="*/ 5077373 w 11711288"/>
              <a:gd name="connsiteY43" fmla="*/ 2600767 h 2600767"/>
              <a:gd name="connsiteX44" fmla="*/ 3594217 w 11711288"/>
              <a:gd name="connsiteY44" fmla="*/ 2600767 h 2600767"/>
              <a:gd name="connsiteX45" fmla="*/ 3583320 w 11711288"/>
              <a:gd name="connsiteY45" fmla="*/ 2496656 h 2600767"/>
              <a:gd name="connsiteX46" fmla="*/ 3583955 w 11711288"/>
              <a:gd name="connsiteY46" fmla="*/ 2490597 h 2600767"/>
              <a:gd name="connsiteX47" fmla="*/ 3538978 w 11711288"/>
              <a:gd name="connsiteY47" fmla="*/ 2486230 h 2600767"/>
              <a:gd name="connsiteX48" fmla="*/ 3269566 w 11711288"/>
              <a:gd name="connsiteY48" fmla="*/ 2346333 h 2600767"/>
              <a:gd name="connsiteX49" fmla="*/ 3226617 w 11711288"/>
              <a:gd name="connsiteY49" fmla="*/ 2296198 h 2600767"/>
              <a:gd name="connsiteX50" fmla="*/ 3213705 w 11711288"/>
              <a:gd name="connsiteY50" fmla="*/ 2336263 h 2600767"/>
              <a:gd name="connsiteX51" fmla="*/ 3026210 w 11711288"/>
              <a:gd name="connsiteY51" fmla="*/ 2590761 h 2600767"/>
              <a:gd name="connsiteX52" fmla="*/ 3012988 w 11711288"/>
              <a:gd name="connsiteY52" fmla="*/ 2600767 h 2600767"/>
              <a:gd name="connsiteX53" fmla="*/ 2030435 w 11711288"/>
              <a:gd name="connsiteY53" fmla="*/ 2600767 h 2600767"/>
              <a:gd name="connsiteX54" fmla="*/ 1987629 w 11711288"/>
              <a:gd name="connsiteY54" fmla="*/ 2566751 h 2600767"/>
              <a:gd name="connsiteX55" fmla="*/ 1767116 w 11711288"/>
              <a:gd name="connsiteY55" fmla="*/ 2054012 h 2600767"/>
              <a:gd name="connsiteX56" fmla="*/ 2519993 w 11711288"/>
              <a:gd name="connsiteY56" fmla="*/ 1328890 h 2600767"/>
              <a:gd name="connsiteX57" fmla="*/ 3144289 w 11711288"/>
              <a:gd name="connsiteY57" fmla="*/ 1648590 h 2600767"/>
              <a:gd name="connsiteX58" fmla="*/ 3187881 w 11711288"/>
              <a:gd name="connsiteY58" fmla="*/ 1725941 h 2600767"/>
              <a:gd name="connsiteX59" fmla="*/ 3204496 w 11711288"/>
              <a:gd name="connsiteY59" fmla="*/ 1696460 h 2600767"/>
              <a:gd name="connsiteX60" fmla="*/ 3646373 w 11711288"/>
              <a:gd name="connsiteY60" fmla="*/ 1470177 h 2600767"/>
              <a:gd name="connsiteX61" fmla="*/ 4137381 w 11711288"/>
              <a:gd name="connsiteY61" fmla="*/ 1783641 h 2600767"/>
              <a:gd name="connsiteX62" fmla="*/ 4142373 w 11711288"/>
              <a:gd name="connsiteY62" fmla="*/ 1799134 h 2600767"/>
              <a:gd name="connsiteX63" fmla="*/ 4184146 w 11711288"/>
              <a:gd name="connsiteY63" fmla="*/ 1786645 h 2600767"/>
              <a:gd name="connsiteX64" fmla="*/ 4335795 w 11711288"/>
              <a:gd name="connsiteY64" fmla="*/ 1771921 h 2600767"/>
              <a:gd name="connsiteX65" fmla="*/ 4628692 w 11711288"/>
              <a:gd name="connsiteY65" fmla="*/ 1828875 h 2600767"/>
              <a:gd name="connsiteX66" fmla="*/ 4726528 w 11711288"/>
              <a:gd name="connsiteY66" fmla="*/ 1880020 h 2600767"/>
              <a:gd name="connsiteX67" fmla="*/ 4739622 w 11711288"/>
              <a:gd name="connsiteY67" fmla="*/ 1754906 h 2600767"/>
              <a:gd name="connsiteX68" fmla="*/ 5476809 w 11711288"/>
              <a:gd name="connsiteY68" fmla="*/ 1176230 h 2600767"/>
              <a:gd name="connsiteX69" fmla="*/ 6100773 w 11711288"/>
              <a:gd name="connsiteY69" fmla="*/ 1495759 h 2600767"/>
              <a:gd name="connsiteX70" fmla="*/ 6163704 w 11711288"/>
              <a:gd name="connsiteY70" fmla="*/ 1607424 h 2600767"/>
              <a:gd name="connsiteX71" fmla="*/ 6225521 w 11711288"/>
              <a:gd name="connsiteY71" fmla="*/ 1552662 h 2600767"/>
              <a:gd name="connsiteX72" fmla="*/ 6606012 w 11711288"/>
              <a:gd name="connsiteY72" fmla="*/ 1407167 h 2600767"/>
              <a:gd name="connsiteX73" fmla="*/ 6658374 w 11711288"/>
              <a:gd name="connsiteY73" fmla="*/ 1404620 h 2600767"/>
              <a:gd name="connsiteX74" fmla="*/ 6694408 w 11711288"/>
              <a:gd name="connsiteY74" fmla="*/ 1340680 h 2600767"/>
              <a:gd name="connsiteX75" fmla="*/ 7318372 w 11711288"/>
              <a:gd name="connsiteY75" fmla="*/ 1021151 h 2600767"/>
              <a:gd name="connsiteX76" fmla="*/ 7850452 w 11711288"/>
              <a:gd name="connsiteY76" fmla="*/ 1233421 h 2600767"/>
              <a:gd name="connsiteX77" fmla="*/ 7889435 w 11711288"/>
              <a:gd name="connsiteY77" fmla="*/ 1278927 h 2600767"/>
              <a:gd name="connsiteX78" fmla="*/ 7888945 w 11711288"/>
              <a:gd name="connsiteY78" fmla="*/ 1274243 h 2600767"/>
              <a:gd name="connsiteX79" fmla="*/ 8536434 w 11711288"/>
              <a:gd name="connsiteY79" fmla="*/ 650623 h 2600767"/>
              <a:gd name="connsiteX80" fmla="*/ 8788466 w 11711288"/>
              <a:gd name="connsiteY80" fmla="*/ 699630 h 2600767"/>
              <a:gd name="connsiteX81" fmla="*/ 8847560 w 11711288"/>
              <a:gd name="connsiteY81" fmla="*/ 730523 h 2600767"/>
              <a:gd name="connsiteX82" fmla="*/ 8893766 w 11711288"/>
              <a:gd name="connsiteY82" fmla="*/ 648534 h 2600767"/>
              <a:gd name="connsiteX83" fmla="*/ 9517730 w 11711288"/>
              <a:gd name="connsiteY83" fmla="*/ 329005 h 2600767"/>
              <a:gd name="connsiteX84" fmla="*/ 9669380 w 11711288"/>
              <a:gd name="connsiteY84" fmla="*/ 343729 h 2600767"/>
              <a:gd name="connsiteX85" fmla="*/ 9743884 w 11711288"/>
              <a:gd name="connsiteY85" fmla="*/ 366004 h 2600767"/>
              <a:gd name="connsiteX86" fmla="*/ 9770076 w 11711288"/>
              <a:gd name="connsiteY86" fmla="*/ 319529 h 2600767"/>
              <a:gd name="connsiteX87" fmla="*/ 10394040 w 11711288"/>
              <a:gd name="connsiteY87" fmla="*/ 0 h 26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711288" h="2600767">
                <a:moveTo>
                  <a:pt x="532885" y="1445270"/>
                </a:moveTo>
                <a:cubicBezTo>
                  <a:pt x="827189" y="1445270"/>
                  <a:pt x="1065770" y="1675055"/>
                  <a:pt x="1065770" y="1958510"/>
                </a:cubicBezTo>
                <a:cubicBezTo>
                  <a:pt x="1065770" y="2241965"/>
                  <a:pt x="827189" y="2471750"/>
                  <a:pt x="532885" y="2471750"/>
                </a:cubicBezTo>
                <a:cubicBezTo>
                  <a:pt x="238581" y="2471750"/>
                  <a:pt x="0" y="2241965"/>
                  <a:pt x="0" y="1958510"/>
                </a:cubicBezTo>
                <a:cubicBezTo>
                  <a:pt x="0" y="1675055"/>
                  <a:pt x="238581" y="1445270"/>
                  <a:pt x="532885" y="1445270"/>
                </a:cubicBezTo>
                <a:close/>
                <a:moveTo>
                  <a:pt x="10394040" y="0"/>
                </a:moveTo>
                <a:cubicBezTo>
                  <a:pt x="10705725" y="0"/>
                  <a:pt x="10973150" y="182517"/>
                  <a:pt x="11087382" y="442635"/>
                </a:cubicBezTo>
                <a:lnTo>
                  <a:pt x="11122847" y="552674"/>
                </a:lnTo>
                <a:lnTo>
                  <a:pt x="11169364" y="528356"/>
                </a:lnTo>
                <a:cubicBezTo>
                  <a:pt x="11236964" y="500818"/>
                  <a:pt x="11311287" y="485590"/>
                  <a:pt x="11389302" y="485590"/>
                </a:cubicBezTo>
                <a:cubicBezTo>
                  <a:pt x="11506325" y="485590"/>
                  <a:pt x="11615039" y="519854"/>
                  <a:pt x="11705219" y="578532"/>
                </a:cubicBezTo>
                <a:lnTo>
                  <a:pt x="11711288" y="583355"/>
                </a:lnTo>
                <a:lnTo>
                  <a:pt x="11711288" y="1476240"/>
                </a:lnTo>
                <a:lnTo>
                  <a:pt x="11705219" y="1481062"/>
                </a:lnTo>
                <a:cubicBezTo>
                  <a:pt x="11615039" y="1539741"/>
                  <a:pt x="11506325" y="1574004"/>
                  <a:pt x="11389302" y="1574004"/>
                </a:cubicBezTo>
                <a:cubicBezTo>
                  <a:pt x="11194264" y="1574004"/>
                  <a:pt x="11022306" y="1478829"/>
                  <a:pt x="10920765" y="1334069"/>
                </a:cubicBezTo>
                <a:lnTo>
                  <a:pt x="10884716" y="1270102"/>
                </a:lnTo>
                <a:lnTo>
                  <a:pt x="10814756" y="1325696"/>
                </a:lnTo>
                <a:cubicBezTo>
                  <a:pt x="10694660" y="1403841"/>
                  <a:pt x="10549882" y="1449470"/>
                  <a:pt x="10394040" y="1449470"/>
                </a:cubicBezTo>
                <a:cubicBezTo>
                  <a:pt x="10342092" y="1449470"/>
                  <a:pt x="10291374" y="1444400"/>
                  <a:pt x="10242390" y="1434746"/>
                </a:cubicBezTo>
                <a:lnTo>
                  <a:pt x="10167885" y="1412471"/>
                </a:lnTo>
                <a:lnTo>
                  <a:pt x="10141694" y="1458946"/>
                </a:lnTo>
                <a:cubicBezTo>
                  <a:pt x="10006469" y="1651727"/>
                  <a:pt x="9777468" y="1778475"/>
                  <a:pt x="9517730" y="1778475"/>
                </a:cubicBezTo>
                <a:cubicBezTo>
                  <a:pt x="9361887" y="1778475"/>
                  <a:pt x="9217110" y="1732846"/>
                  <a:pt x="9097014" y="1654702"/>
                </a:cubicBezTo>
                <a:lnTo>
                  <a:pt x="9066729" y="1630635"/>
                </a:lnTo>
                <a:lnTo>
                  <a:pt x="8994278" y="1715209"/>
                </a:lnTo>
                <a:cubicBezTo>
                  <a:pt x="8877105" y="1828062"/>
                  <a:pt x="8715233" y="1897863"/>
                  <a:pt x="8536434" y="1897863"/>
                </a:cubicBezTo>
                <a:cubicBezTo>
                  <a:pt x="8357635" y="1897863"/>
                  <a:pt x="8195763" y="1828062"/>
                  <a:pt x="8078590" y="1715209"/>
                </a:cubicBezTo>
                <a:lnTo>
                  <a:pt x="8066112" y="1700643"/>
                </a:lnTo>
                <a:lnTo>
                  <a:pt x="8070847" y="1745886"/>
                </a:lnTo>
                <a:cubicBezTo>
                  <a:pt x="8070847" y="2121130"/>
                  <a:pt x="7774748" y="2429766"/>
                  <a:pt x="7395308" y="2466880"/>
                </a:cubicBezTo>
                <a:lnTo>
                  <a:pt x="7342946" y="2469426"/>
                </a:lnTo>
                <a:lnTo>
                  <a:pt x="7306912" y="2533366"/>
                </a:lnTo>
                <a:lnTo>
                  <a:pt x="7253266" y="2600767"/>
                </a:lnTo>
                <a:lnTo>
                  <a:pt x="6112631" y="2600767"/>
                </a:lnTo>
                <a:lnTo>
                  <a:pt x="6058984" y="2533366"/>
                </a:lnTo>
                <a:lnTo>
                  <a:pt x="5996805" y="2423033"/>
                </a:lnTo>
                <a:lnTo>
                  <a:pt x="5897525" y="2501927"/>
                </a:lnTo>
                <a:cubicBezTo>
                  <a:pt x="5837478" y="2540999"/>
                  <a:pt x="5771259" y="2571943"/>
                  <a:pt x="5700574" y="2593118"/>
                </a:cubicBezTo>
                <a:lnTo>
                  <a:pt x="5666110" y="2600767"/>
                </a:lnTo>
                <a:lnTo>
                  <a:pt x="5291012" y="2600767"/>
                </a:lnTo>
                <a:lnTo>
                  <a:pt x="5183912" y="2568747"/>
                </a:lnTo>
                <a:lnTo>
                  <a:pt x="5086078" y="2517601"/>
                </a:lnTo>
                <a:lnTo>
                  <a:pt x="5077373" y="2600767"/>
                </a:lnTo>
                <a:lnTo>
                  <a:pt x="3594217" y="2600767"/>
                </a:lnTo>
                <a:lnTo>
                  <a:pt x="3583320" y="2496656"/>
                </a:lnTo>
                <a:lnTo>
                  <a:pt x="3583955" y="2490597"/>
                </a:lnTo>
                <a:lnTo>
                  <a:pt x="3538978" y="2486230"/>
                </a:lnTo>
                <a:cubicBezTo>
                  <a:pt x="3434909" y="2465720"/>
                  <a:pt x="3341891" y="2415991"/>
                  <a:pt x="3269566" y="2346333"/>
                </a:cubicBezTo>
                <a:lnTo>
                  <a:pt x="3226617" y="2296198"/>
                </a:lnTo>
                <a:lnTo>
                  <a:pt x="3213705" y="2336263"/>
                </a:lnTo>
                <a:cubicBezTo>
                  <a:pt x="3170845" y="2433860"/>
                  <a:pt x="3106431" y="2520538"/>
                  <a:pt x="3026210" y="2590761"/>
                </a:cubicBezTo>
                <a:lnTo>
                  <a:pt x="3012988" y="2600767"/>
                </a:lnTo>
                <a:lnTo>
                  <a:pt x="2030435" y="2600767"/>
                </a:lnTo>
                <a:lnTo>
                  <a:pt x="1987629" y="2566751"/>
                </a:lnTo>
                <a:cubicBezTo>
                  <a:pt x="1851385" y="2435530"/>
                  <a:pt x="1767116" y="2254249"/>
                  <a:pt x="1767116" y="2054012"/>
                </a:cubicBezTo>
                <a:cubicBezTo>
                  <a:pt x="1767116" y="1653538"/>
                  <a:pt x="2104190" y="1328890"/>
                  <a:pt x="2519993" y="1328890"/>
                </a:cubicBezTo>
                <a:cubicBezTo>
                  <a:pt x="2779869" y="1328890"/>
                  <a:pt x="3008992" y="1455706"/>
                  <a:pt x="3144289" y="1648590"/>
                </a:cubicBezTo>
                <a:lnTo>
                  <a:pt x="3187881" y="1725941"/>
                </a:lnTo>
                <a:lnTo>
                  <a:pt x="3204496" y="1696460"/>
                </a:lnTo>
                <a:cubicBezTo>
                  <a:pt x="3300259" y="1559937"/>
                  <a:pt x="3462432" y="1470177"/>
                  <a:pt x="3646373" y="1470177"/>
                </a:cubicBezTo>
                <a:cubicBezTo>
                  <a:pt x="3867099" y="1470177"/>
                  <a:pt x="4056485" y="1599431"/>
                  <a:pt x="4137381" y="1783641"/>
                </a:cubicBezTo>
                <a:lnTo>
                  <a:pt x="4142373" y="1799134"/>
                </a:lnTo>
                <a:lnTo>
                  <a:pt x="4184146" y="1786645"/>
                </a:lnTo>
                <a:cubicBezTo>
                  <a:pt x="4233130" y="1776991"/>
                  <a:pt x="4283848" y="1771921"/>
                  <a:pt x="4335795" y="1771921"/>
                </a:cubicBezTo>
                <a:cubicBezTo>
                  <a:pt x="4439690" y="1771921"/>
                  <a:pt x="4538667" y="1792201"/>
                  <a:pt x="4628692" y="1828875"/>
                </a:cubicBezTo>
                <a:lnTo>
                  <a:pt x="4726528" y="1880020"/>
                </a:lnTo>
                <a:lnTo>
                  <a:pt x="4739622" y="1754906"/>
                </a:lnTo>
                <a:cubicBezTo>
                  <a:pt x="4809788" y="1424656"/>
                  <a:pt x="5113178" y="1176230"/>
                  <a:pt x="5476809" y="1176230"/>
                </a:cubicBezTo>
                <a:cubicBezTo>
                  <a:pt x="5736548" y="1176230"/>
                  <a:pt x="5965548" y="1302978"/>
                  <a:pt x="6100773" y="1495759"/>
                </a:cubicBezTo>
                <a:lnTo>
                  <a:pt x="6163704" y="1607424"/>
                </a:lnTo>
                <a:lnTo>
                  <a:pt x="6225521" y="1552662"/>
                </a:lnTo>
                <a:cubicBezTo>
                  <a:pt x="6333152" y="1473185"/>
                  <a:pt x="6463723" y="1421085"/>
                  <a:pt x="6606012" y="1407167"/>
                </a:cubicBezTo>
                <a:lnTo>
                  <a:pt x="6658374" y="1404620"/>
                </a:lnTo>
                <a:lnTo>
                  <a:pt x="6694408" y="1340680"/>
                </a:lnTo>
                <a:cubicBezTo>
                  <a:pt x="6829634" y="1147899"/>
                  <a:pt x="7058635" y="1021151"/>
                  <a:pt x="7318372" y="1021151"/>
                </a:cubicBezTo>
                <a:cubicBezTo>
                  <a:pt x="7526162" y="1021151"/>
                  <a:pt x="7714281" y="1102270"/>
                  <a:pt x="7850452" y="1233421"/>
                </a:cubicBezTo>
                <a:lnTo>
                  <a:pt x="7889435" y="1278927"/>
                </a:lnTo>
                <a:lnTo>
                  <a:pt x="7888945" y="1274243"/>
                </a:lnTo>
                <a:cubicBezTo>
                  <a:pt x="7888945" y="929827"/>
                  <a:pt x="8178836" y="650623"/>
                  <a:pt x="8536434" y="650623"/>
                </a:cubicBezTo>
                <a:cubicBezTo>
                  <a:pt x="8625833" y="650623"/>
                  <a:pt x="8711001" y="668073"/>
                  <a:pt x="8788466" y="699630"/>
                </a:cubicBezTo>
                <a:lnTo>
                  <a:pt x="8847560" y="730523"/>
                </a:lnTo>
                <a:lnTo>
                  <a:pt x="8893766" y="648534"/>
                </a:lnTo>
                <a:cubicBezTo>
                  <a:pt x="9028991" y="455753"/>
                  <a:pt x="9257993" y="329005"/>
                  <a:pt x="9517730" y="329005"/>
                </a:cubicBezTo>
                <a:cubicBezTo>
                  <a:pt x="9569678" y="329005"/>
                  <a:pt x="9620396" y="334075"/>
                  <a:pt x="9669380" y="343729"/>
                </a:cubicBezTo>
                <a:lnTo>
                  <a:pt x="9743884" y="366004"/>
                </a:lnTo>
                <a:lnTo>
                  <a:pt x="9770076" y="319529"/>
                </a:lnTo>
                <a:cubicBezTo>
                  <a:pt x="9905301" y="126748"/>
                  <a:pt x="10134302" y="0"/>
                  <a:pt x="10394040" y="0"/>
                </a:cubicBezTo>
                <a:close/>
              </a:path>
            </a:pathLst>
          </a:custGeom>
          <a:solidFill>
            <a:srgbClr val="87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>
            <a:off x="9760945" y="3317320"/>
            <a:ext cx="1635829" cy="3210480"/>
          </a:xfrm>
          <a:prstGeom prst="trapezoid">
            <a:avLst>
              <a:gd name="adj" fmla="val 319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147" y="4722746"/>
            <a:ext cx="12190853" cy="2135254"/>
          </a:xfrm>
          <a:custGeom>
            <a:avLst/>
            <a:gdLst>
              <a:gd name="connsiteX0" fmla="*/ 12190853 w 12190853"/>
              <a:gd name="connsiteY0" fmla="*/ 0 h 2135254"/>
              <a:gd name="connsiteX1" fmla="*/ 12190853 w 12190853"/>
              <a:gd name="connsiteY1" fmla="*/ 1232671 h 2135254"/>
              <a:gd name="connsiteX2" fmla="*/ 12190853 w 12190853"/>
              <a:gd name="connsiteY2" fmla="*/ 2135253 h 2135254"/>
              <a:gd name="connsiteX3" fmla="*/ 8538218 w 12190853"/>
              <a:gd name="connsiteY3" fmla="*/ 2135253 h 2135254"/>
              <a:gd name="connsiteX4" fmla="*/ 8538217 w 12190853"/>
              <a:gd name="connsiteY4" fmla="*/ 2135254 h 2135254"/>
              <a:gd name="connsiteX5" fmla="*/ 7559386 w 12190853"/>
              <a:gd name="connsiteY5" fmla="*/ 2135254 h 2135254"/>
              <a:gd name="connsiteX6" fmla="*/ 7559239 w 12190853"/>
              <a:gd name="connsiteY6" fmla="*/ 2135137 h 2135254"/>
              <a:gd name="connsiteX7" fmla="*/ 7559202 w 12190853"/>
              <a:gd name="connsiteY7" fmla="*/ 2135254 h 2135254"/>
              <a:gd name="connsiteX8" fmla="*/ 404105 w 12190853"/>
              <a:gd name="connsiteY8" fmla="*/ 2135254 h 2135254"/>
              <a:gd name="connsiteX9" fmla="*/ 191141 w 12190853"/>
              <a:gd name="connsiteY9" fmla="*/ 2135254 h 2135254"/>
              <a:gd name="connsiteX10" fmla="*/ 0 w 12190853"/>
              <a:gd name="connsiteY10" fmla="*/ 2135254 h 2135254"/>
              <a:gd name="connsiteX11" fmla="*/ 0 w 12190853"/>
              <a:gd name="connsiteY11" fmla="*/ 759101 h 2135254"/>
              <a:gd name="connsiteX12" fmla="*/ 18846 w 12190853"/>
              <a:gd name="connsiteY12" fmla="*/ 760703 h 2135254"/>
              <a:gd name="connsiteX13" fmla="*/ 622833 w 12190853"/>
              <a:gd name="connsiteY13" fmla="*/ 1328059 h 2135254"/>
              <a:gd name="connsiteX14" fmla="*/ 634538 w 12190853"/>
              <a:gd name="connsiteY14" fmla="*/ 1439894 h 2135254"/>
              <a:gd name="connsiteX15" fmla="*/ 734784 w 12190853"/>
              <a:gd name="connsiteY15" fmla="*/ 1387488 h 2135254"/>
              <a:gd name="connsiteX16" fmla="*/ 971235 w 12190853"/>
              <a:gd name="connsiteY16" fmla="*/ 1341510 h 2135254"/>
              <a:gd name="connsiteX17" fmla="*/ 1093660 w 12190853"/>
              <a:gd name="connsiteY17" fmla="*/ 1353397 h 2135254"/>
              <a:gd name="connsiteX18" fmla="*/ 1174763 w 12190853"/>
              <a:gd name="connsiteY18" fmla="*/ 1377644 h 2135254"/>
              <a:gd name="connsiteX19" fmla="*/ 1186547 w 12190853"/>
              <a:gd name="connsiteY19" fmla="*/ 1356734 h 2135254"/>
              <a:gd name="connsiteX20" fmla="*/ 1810511 w 12190853"/>
              <a:gd name="connsiteY20" fmla="*/ 1037205 h 2135254"/>
              <a:gd name="connsiteX21" fmla="*/ 2434476 w 12190853"/>
              <a:gd name="connsiteY21" fmla="*/ 1356734 h 2135254"/>
              <a:gd name="connsiteX22" fmla="*/ 2490172 w 12190853"/>
              <a:gd name="connsiteY22" fmla="*/ 1455565 h 2135254"/>
              <a:gd name="connsiteX23" fmla="*/ 2521596 w 12190853"/>
              <a:gd name="connsiteY23" fmla="*/ 1430595 h 2135254"/>
              <a:gd name="connsiteX24" fmla="*/ 2801827 w 12190853"/>
              <a:gd name="connsiteY24" fmla="*/ 1348151 h 2135254"/>
              <a:gd name="connsiteX25" fmla="*/ 3217441 w 12190853"/>
              <a:gd name="connsiteY25" fmla="*/ 1560985 h 2135254"/>
              <a:gd name="connsiteX26" fmla="*/ 3241880 w 12190853"/>
              <a:gd name="connsiteY26" fmla="*/ 1604352 h 2135254"/>
              <a:gd name="connsiteX27" fmla="*/ 3611243 w 12190853"/>
              <a:gd name="connsiteY27" fmla="*/ 1604352 h 2135254"/>
              <a:gd name="connsiteX28" fmla="*/ 3613999 w 12190853"/>
              <a:gd name="connsiteY28" fmla="*/ 1599461 h 2135254"/>
              <a:gd name="connsiteX29" fmla="*/ 4117715 w 12190853"/>
              <a:gd name="connsiteY29" fmla="*/ 1341510 h 2135254"/>
              <a:gd name="connsiteX30" fmla="*/ 4677439 w 12190853"/>
              <a:gd name="connsiteY30" fmla="*/ 1698843 h 2135254"/>
              <a:gd name="connsiteX31" fmla="*/ 4693938 w 12190853"/>
              <a:gd name="connsiteY31" fmla="*/ 1750031 h 2135254"/>
              <a:gd name="connsiteX32" fmla="*/ 4721097 w 12190853"/>
              <a:gd name="connsiteY32" fmla="*/ 1735833 h 2135254"/>
              <a:gd name="connsiteX33" fmla="*/ 4835124 w 12190853"/>
              <a:gd name="connsiteY33" fmla="*/ 1701742 h 2135254"/>
              <a:gd name="connsiteX34" fmla="*/ 4930624 w 12190853"/>
              <a:gd name="connsiteY34" fmla="*/ 1692469 h 2135254"/>
              <a:gd name="connsiteX35" fmla="*/ 4934733 w 12190853"/>
              <a:gd name="connsiteY35" fmla="*/ 1653211 h 2135254"/>
              <a:gd name="connsiteX36" fmla="*/ 5671919 w 12190853"/>
              <a:gd name="connsiteY36" fmla="*/ 1074535 h 2135254"/>
              <a:gd name="connsiteX37" fmla="*/ 6295883 w 12190853"/>
              <a:gd name="connsiteY37" fmla="*/ 1394064 h 2135254"/>
              <a:gd name="connsiteX38" fmla="*/ 6301547 w 12190853"/>
              <a:gd name="connsiteY38" fmla="*/ 1404117 h 2135254"/>
              <a:gd name="connsiteX39" fmla="*/ 6320448 w 12190853"/>
              <a:gd name="connsiteY39" fmla="*/ 1382055 h 2135254"/>
              <a:gd name="connsiteX40" fmla="*/ 6852528 w 12190853"/>
              <a:gd name="connsiteY40" fmla="*/ 1169785 h 2135254"/>
              <a:gd name="connsiteX41" fmla="*/ 7273244 w 12190853"/>
              <a:gd name="connsiteY41" fmla="*/ 1293559 h 2135254"/>
              <a:gd name="connsiteX42" fmla="*/ 7342091 w 12190853"/>
              <a:gd name="connsiteY42" fmla="*/ 1348269 h 2135254"/>
              <a:gd name="connsiteX43" fmla="*/ 7355460 w 12190853"/>
              <a:gd name="connsiteY43" fmla="*/ 1306786 h 2135254"/>
              <a:gd name="connsiteX44" fmla="*/ 8048802 w 12190853"/>
              <a:gd name="connsiteY44" fmla="*/ 864150 h 2135254"/>
              <a:gd name="connsiteX45" fmla="*/ 8119268 w 12190853"/>
              <a:gd name="connsiteY45" fmla="*/ 867577 h 2135254"/>
              <a:gd name="connsiteX46" fmla="*/ 8177314 w 12190853"/>
              <a:gd name="connsiteY46" fmla="*/ 764579 h 2135254"/>
              <a:gd name="connsiteX47" fmla="*/ 8801277 w 12190853"/>
              <a:gd name="connsiteY47" fmla="*/ 445050 h 2135254"/>
              <a:gd name="connsiteX48" fmla="*/ 9221993 w 12190853"/>
              <a:gd name="connsiteY48" fmla="*/ 568824 h 2135254"/>
              <a:gd name="connsiteX49" fmla="*/ 9308351 w 12190853"/>
              <a:gd name="connsiteY49" fmla="*/ 637449 h 2135254"/>
              <a:gd name="connsiteX50" fmla="*/ 9331316 w 12190853"/>
              <a:gd name="connsiteY50" fmla="*/ 624736 h 2135254"/>
              <a:gd name="connsiteX51" fmla="*/ 9657545 w 12190853"/>
              <a:gd name="connsiteY51" fmla="*/ 553269 h 2135254"/>
              <a:gd name="connsiteX52" fmla="*/ 10350887 w 12190853"/>
              <a:gd name="connsiteY52" fmla="*/ 995905 h 2135254"/>
              <a:gd name="connsiteX53" fmla="*/ 10387173 w 12190853"/>
              <a:gd name="connsiteY53" fmla="*/ 1108490 h 2135254"/>
              <a:gd name="connsiteX54" fmla="*/ 10674604 w 12190853"/>
              <a:gd name="connsiteY54" fmla="*/ 1108490 h 2135254"/>
              <a:gd name="connsiteX55" fmla="*/ 10659598 w 12190853"/>
              <a:gd name="connsiteY55" fmla="*/ 965120 h 2135254"/>
              <a:gd name="connsiteX56" fmla="*/ 11412073 w 12190853"/>
              <a:gd name="connsiteY56" fmla="*/ 240385 h 2135254"/>
              <a:gd name="connsiteX57" fmla="*/ 11832789 w 12190853"/>
              <a:gd name="connsiteY57" fmla="*/ 364159 h 2135254"/>
              <a:gd name="connsiteX58" fmla="*/ 11870500 w 12190853"/>
              <a:gd name="connsiteY58" fmla="*/ 394126 h 2135254"/>
              <a:gd name="connsiteX59" fmla="*/ 11889660 w 12190853"/>
              <a:gd name="connsiteY59" fmla="*/ 334676 h 2135254"/>
              <a:gd name="connsiteX60" fmla="*/ 12162286 w 12190853"/>
              <a:gd name="connsiteY60" fmla="*/ 15814 h 213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0853" h="2135254">
                <a:moveTo>
                  <a:pt x="12190853" y="0"/>
                </a:moveTo>
                <a:lnTo>
                  <a:pt x="12190853" y="1232671"/>
                </a:lnTo>
                <a:lnTo>
                  <a:pt x="12190853" y="2135253"/>
                </a:lnTo>
                <a:lnTo>
                  <a:pt x="8538218" y="2135253"/>
                </a:lnTo>
                <a:lnTo>
                  <a:pt x="8538217" y="2135254"/>
                </a:lnTo>
                <a:lnTo>
                  <a:pt x="7559386" y="2135254"/>
                </a:lnTo>
                <a:lnTo>
                  <a:pt x="7559239" y="2135137"/>
                </a:lnTo>
                <a:lnTo>
                  <a:pt x="7559202" y="2135254"/>
                </a:lnTo>
                <a:lnTo>
                  <a:pt x="404105" y="2135254"/>
                </a:lnTo>
                <a:lnTo>
                  <a:pt x="191141" y="2135254"/>
                </a:lnTo>
                <a:lnTo>
                  <a:pt x="0" y="2135254"/>
                </a:lnTo>
                <a:lnTo>
                  <a:pt x="0" y="759101"/>
                </a:lnTo>
                <a:lnTo>
                  <a:pt x="18846" y="760703"/>
                </a:lnTo>
                <a:cubicBezTo>
                  <a:pt x="321481" y="812768"/>
                  <a:pt x="561438" y="1039090"/>
                  <a:pt x="622833" y="1328059"/>
                </a:cubicBezTo>
                <a:lnTo>
                  <a:pt x="634538" y="1439894"/>
                </a:lnTo>
                <a:lnTo>
                  <a:pt x="734784" y="1387488"/>
                </a:lnTo>
                <a:cubicBezTo>
                  <a:pt x="807460" y="1357882"/>
                  <a:pt x="887363" y="1341510"/>
                  <a:pt x="971235" y="1341510"/>
                </a:cubicBezTo>
                <a:cubicBezTo>
                  <a:pt x="1013172" y="1341510"/>
                  <a:pt x="1054116" y="1345603"/>
                  <a:pt x="1093660" y="1353397"/>
                </a:cubicBezTo>
                <a:lnTo>
                  <a:pt x="1174763" y="1377644"/>
                </a:lnTo>
                <a:lnTo>
                  <a:pt x="1186547" y="1356734"/>
                </a:lnTo>
                <a:cubicBezTo>
                  <a:pt x="1321772" y="1163953"/>
                  <a:pt x="1550774" y="1037205"/>
                  <a:pt x="1810511" y="1037205"/>
                </a:cubicBezTo>
                <a:cubicBezTo>
                  <a:pt x="2070248" y="1037205"/>
                  <a:pt x="2299249" y="1163953"/>
                  <a:pt x="2434476" y="1356734"/>
                </a:cubicBezTo>
                <a:lnTo>
                  <a:pt x="2490172" y="1455565"/>
                </a:lnTo>
                <a:lnTo>
                  <a:pt x="2521596" y="1430595"/>
                </a:lnTo>
                <a:cubicBezTo>
                  <a:pt x="2601590" y="1378544"/>
                  <a:pt x="2698022" y="1348151"/>
                  <a:pt x="2801827" y="1348151"/>
                </a:cubicBezTo>
                <a:cubicBezTo>
                  <a:pt x="2974835" y="1348151"/>
                  <a:pt x="3127370" y="1432576"/>
                  <a:pt x="3217441" y="1560985"/>
                </a:cubicBezTo>
                <a:lnTo>
                  <a:pt x="3241880" y="1604352"/>
                </a:lnTo>
                <a:lnTo>
                  <a:pt x="3611243" y="1604352"/>
                </a:lnTo>
                <a:lnTo>
                  <a:pt x="3613999" y="1599461"/>
                </a:lnTo>
                <a:cubicBezTo>
                  <a:pt x="3723165" y="1443832"/>
                  <a:pt x="3908033" y="1341510"/>
                  <a:pt x="4117715" y="1341510"/>
                </a:cubicBezTo>
                <a:cubicBezTo>
                  <a:pt x="4369335" y="1341510"/>
                  <a:pt x="4585223" y="1488853"/>
                  <a:pt x="4677439" y="1698843"/>
                </a:cubicBezTo>
                <a:lnTo>
                  <a:pt x="4693938" y="1750031"/>
                </a:lnTo>
                <a:lnTo>
                  <a:pt x="4721097" y="1735833"/>
                </a:lnTo>
                <a:cubicBezTo>
                  <a:pt x="4757435" y="1721030"/>
                  <a:pt x="4795581" y="1709535"/>
                  <a:pt x="4835124" y="1701742"/>
                </a:cubicBezTo>
                <a:lnTo>
                  <a:pt x="4930624" y="1692469"/>
                </a:lnTo>
                <a:lnTo>
                  <a:pt x="4934733" y="1653211"/>
                </a:lnTo>
                <a:cubicBezTo>
                  <a:pt x="5004897" y="1322961"/>
                  <a:pt x="5308287" y="1074535"/>
                  <a:pt x="5671919" y="1074535"/>
                </a:cubicBezTo>
                <a:cubicBezTo>
                  <a:pt x="5931657" y="1074535"/>
                  <a:pt x="6160658" y="1201283"/>
                  <a:pt x="6295883" y="1394064"/>
                </a:cubicBezTo>
                <a:lnTo>
                  <a:pt x="6301547" y="1404117"/>
                </a:lnTo>
                <a:lnTo>
                  <a:pt x="6320448" y="1382055"/>
                </a:lnTo>
                <a:cubicBezTo>
                  <a:pt x="6456619" y="1250904"/>
                  <a:pt x="6644738" y="1169785"/>
                  <a:pt x="6852528" y="1169785"/>
                </a:cubicBezTo>
                <a:cubicBezTo>
                  <a:pt x="7008370" y="1169785"/>
                  <a:pt x="7153148" y="1215415"/>
                  <a:pt x="7273244" y="1293559"/>
                </a:cubicBezTo>
                <a:lnTo>
                  <a:pt x="7342091" y="1348269"/>
                </a:lnTo>
                <a:lnTo>
                  <a:pt x="7355460" y="1306786"/>
                </a:lnTo>
                <a:cubicBezTo>
                  <a:pt x="7469693" y="1046667"/>
                  <a:pt x="7737118" y="864150"/>
                  <a:pt x="8048802" y="864150"/>
                </a:cubicBezTo>
                <a:lnTo>
                  <a:pt x="8119268" y="867577"/>
                </a:lnTo>
                <a:lnTo>
                  <a:pt x="8177314" y="764579"/>
                </a:lnTo>
                <a:cubicBezTo>
                  <a:pt x="8312538" y="571798"/>
                  <a:pt x="8541540" y="445050"/>
                  <a:pt x="8801277" y="445050"/>
                </a:cubicBezTo>
                <a:cubicBezTo>
                  <a:pt x="8957120" y="445050"/>
                  <a:pt x="9101897" y="490680"/>
                  <a:pt x="9221993" y="568824"/>
                </a:cubicBezTo>
                <a:lnTo>
                  <a:pt x="9308351" y="637449"/>
                </a:lnTo>
                <a:lnTo>
                  <a:pt x="9331316" y="624736"/>
                </a:lnTo>
                <a:cubicBezTo>
                  <a:pt x="9430005" y="578936"/>
                  <a:pt x="9540663" y="553269"/>
                  <a:pt x="9657545" y="553269"/>
                </a:cubicBezTo>
                <a:cubicBezTo>
                  <a:pt x="9969230" y="553269"/>
                  <a:pt x="10236655" y="735786"/>
                  <a:pt x="10350887" y="995905"/>
                </a:cubicBezTo>
                <a:lnTo>
                  <a:pt x="10387173" y="1108490"/>
                </a:lnTo>
                <a:lnTo>
                  <a:pt x="10674604" y="1108490"/>
                </a:lnTo>
                <a:lnTo>
                  <a:pt x="10659598" y="965120"/>
                </a:lnTo>
                <a:cubicBezTo>
                  <a:pt x="10659598" y="564860"/>
                  <a:pt x="10996493" y="240385"/>
                  <a:pt x="11412073" y="240385"/>
                </a:cubicBezTo>
                <a:cubicBezTo>
                  <a:pt x="11567916" y="240385"/>
                  <a:pt x="11712693" y="286015"/>
                  <a:pt x="11832789" y="364159"/>
                </a:cubicBezTo>
                <a:lnTo>
                  <a:pt x="11870500" y="394126"/>
                </a:lnTo>
                <a:lnTo>
                  <a:pt x="11889660" y="334676"/>
                </a:lnTo>
                <a:cubicBezTo>
                  <a:pt x="11946776" y="204617"/>
                  <a:pt x="12042190" y="93958"/>
                  <a:pt x="12162286" y="15814"/>
                </a:cubicBezTo>
                <a:close/>
              </a:path>
            </a:pathLst>
          </a:custGeom>
          <a:solidFill>
            <a:srgbClr val="B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>
            <a:off x="10038653" y="3317320"/>
            <a:ext cx="1080413" cy="3540680"/>
          </a:xfrm>
          <a:prstGeom prst="trapezoid">
            <a:avLst>
              <a:gd name="adj" fmla="val 319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7501" cy="365125"/>
          </a:xfrm>
        </p:spPr>
        <p:txBody>
          <a:bodyPr/>
          <a:lstStyle/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109092" y="3154563"/>
            <a:ext cx="942618" cy="223954"/>
            <a:chOff x="10109092" y="3159326"/>
            <a:chExt cx="942618" cy="223954"/>
          </a:xfrm>
        </p:grpSpPr>
        <p:sp>
          <p:nvSpPr>
            <p:cNvPr id="45" name="Freeform 44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flipH="1">
            <a:off x="11102763" y="2498359"/>
            <a:ext cx="740664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8B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17466" y="2498360"/>
            <a:ext cx="740571" cy="1303938"/>
          </a:xfrm>
          <a:custGeom>
            <a:avLst/>
            <a:gdLst>
              <a:gd name="connsiteX0" fmla="*/ 838295 w 1006290"/>
              <a:gd name="connsiteY0" fmla="*/ 0 h 1767333"/>
              <a:gd name="connsiteX1" fmla="*/ 862539 w 1006290"/>
              <a:gd name="connsiteY1" fmla="*/ 159939 h 1767333"/>
              <a:gd name="connsiteX2" fmla="*/ 948213 w 1006290"/>
              <a:gd name="connsiteY2" fmla="*/ 541058 h 1767333"/>
              <a:gd name="connsiteX3" fmla="*/ 1006290 w 1006290"/>
              <a:gd name="connsiteY3" fmla="*/ 711020 h 1767333"/>
              <a:gd name="connsiteX4" fmla="*/ 770466 w 1006290"/>
              <a:gd name="connsiteY4" fmla="*/ 802133 h 1767333"/>
              <a:gd name="connsiteX5" fmla="*/ 0 w 1006290"/>
              <a:gd name="connsiteY5" fmla="*/ 1767333 h 1767333"/>
              <a:gd name="connsiteX6" fmla="*/ 491066 w 1006290"/>
              <a:gd name="connsiteY6" fmla="*/ 74000 h 1767333"/>
              <a:gd name="connsiteX0" fmla="*/ 842061 w 1010056"/>
              <a:gd name="connsiteY0" fmla="*/ 0 h 1778426"/>
              <a:gd name="connsiteX1" fmla="*/ 866305 w 1010056"/>
              <a:gd name="connsiteY1" fmla="*/ 159939 h 1778426"/>
              <a:gd name="connsiteX2" fmla="*/ 951979 w 1010056"/>
              <a:gd name="connsiteY2" fmla="*/ 541058 h 1778426"/>
              <a:gd name="connsiteX3" fmla="*/ 1010056 w 1010056"/>
              <a:gd name="connsiteY3" fmla="*/ 711020 h 1778426"/>
              <a:gd name="connsiteX4" fmla="*/ 774232 w 1010056"/>
              <a:gd name="connsiteY4" fmla="*/ 802133 h 1778426"/>
              <a:gd name="connsiteX5" fmla="*/ 3766 w 1010056"/>
              <a:gd name="connsiteY5" fmla="*/ 1767333 h 1778426"/>
              <a:gd name="connsiteX6" fmla="*/ 494832 w 1010056"/>
              <a:gd name="connsiteY6" fmla="*/ 74000 h 1778426"/>
              <a:gd name="connsiteX7" fmla="*/ 842061 w 1010056"/>
              <a:gd name="connsiteY7" fmla="*/ 0 h 17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056" h="1778426">
                <a:moveTo>
                  <a:pt x="842061" y="0"/>
                </a:moveTo>
                <a:lnTo>
                  <a:pt x="866305" y="159939"/>
                </a:lnTo>
                <a:cubicBezTo>
                  <a:pt x="889816" y="294153"/>
                  <a:pt x="918581" y="421694"/>
                  <a:pt x="951979" y="541058"/>
                </a:cubicBezTo>
                <a:lnTo>
                  <a:pt x="1010056" y="711020"/>
                </a:lnTo>
                <a:lnTo>
                  <a:pt x="774232" y="802133"/>
                </a:lnTo>
                <a:cubicBezTo>
                  <a:pt x="606517" y="978185"/>
                  <a:pt x="50333" y="1888689"/>
                  <a:pt x="3766" y="1767333"/>
                </a:cubicBezTo>
                <a:cubicBezTo>
                  <a:pt x="-42801" y="1645977"/>
                  <a:pt x="355116" y="368555"/>
                  <a:pt x="494832" y="74000"/>
                </a:cubicBezTo>
                <a:lnTo>
                  <a:pt x="842061" y="0"/>
                </a:lnTo>
                <a:close/>
              </a:path>
            </a:pathLst>
          </a:custGeom>
          <a:solidFill>
            <a:srgbClr val="D0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089278" y="334969"/>
            <a:ext cx="981007" cy="838083"/>
            <a:chOff x="10089278" y="330206"/>
            <a:chExt cx="981007" cy="838083"/>
          </a:xfrm>
        </p:grpSpPr>
        <p:sp>
          <p:nvSpPr>
            <p:cNvPr id="43" name="Freeform 42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9899100" y="1031758"/>
            <a:ext cx="681300" cy="2243303"/>
          </a:xfrm>
          <a:custGeom>
            <a:avLst/>
            <a:gdLst>
              <a:gd name="connsiteX0" fmla="*/ 259381 w 929217"/>
              <a:gd name="connsiteY0" fmla="*/ 0 h 3059614"/>
              <a:gd name="connsiteX1" fmla="*/ 408923 w 929217"/>
              <a:gd name="connsiteY1" fmla="*/ 81169 h 3059614"/>
              <a:gd name="connsiteX2" fmla="*/ 929217 w 929217"/>
              <a:gd name="connsiteY2" fmla="*/ 186211 h 3059614"/>
              <a:gd name="connsiteX3" fmla="*/ 929217 w 929217"/>
              <a:gd name="connsiteY3" fmla="*/ 3059614 h 3059614"/>
              <a:gd name="connsiteX4" fmla="*/ 929216 w 929217"/>
              <a:gd name="connsiteY4" fmla="*/ 3059614 h 3059614"/>
              <a:gd name="connsiteX5" fmla="*/ 304459 w 929217"/>
              <a:gd name="connsiteY5" fmla="*/ 2912129 h 3059614"/>
              <a:gd name="connsiteX6" fmla="*/ 284626 w 929217"/>
              <a:gd name="connsiteY6" fmla="*/ 2900745 h 3059614"/>
              <a:gd name="connsiteX7" fmla="*/ 272162 w 929217"/>
              <a:gd name="connsiteY7" fmla="*/ 2873391 h 3059614"/>
              <a:gd name="connsiteX8" fmla="*/ 0 w 929217"/>
              <a:gd name="connsiteY8" fmla="*/ 1286879 h 3059614"/>
              <a:gd name="connsiteX9" fmla="*/ 245761 w 929217"/>
              <a:gd name="connsiteY9" fmla="*/ 30191 h 30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9614">
                <a:moveTo>
                  <a:pt x="259381" y="0"/>
                </a:moveTo>
                <a:lnTo>
                  <a:pt x="408923" y="81169"/>
                </a:lnTo>
                <a:cubicBezTo>
                  <a:pt x="568841" y="148808"/>
                  <a:pt x="744661" y="186211"/>
                  <a:pt x="929217" y="186211"/>
                </a:cubicBezTo>
                <a:lnTo>
                  <a:pt x="929217" y="3059614"/>
                </a:lnTo>
                <a:lnTo>
                  <a:pt x="929216" y="3059614"/>
                </a:lnTo>
                <a:cubicBezTo>
                  <a:pt x="709358" y="3059614"/>
                  <a:pt x="495916" y="3007858"/>
                  <a:pt x="304459" y="2912129"/>
                </a:cubicBezTo>
                <a:lnTo>
                  <a:pt x="284626" y="2900745"/>
                </a:lnTo>
                <a:lnTo>
                  <a:pt x="272162" y="2873391"/>
                </a:lnTo>
                <a:cubicBezTo>
                  <a:pt x="104007" y="2467368"/>
                  <a:pt x="0" y="1906451"/>
                  <a:pt x="0" y="1286879"/>
                </a:cubicBezTo>
                <a:cubicBezTo>
                  <a:pt x="0" y="822201"/>
                  <a:pt x="104938" y="389325"/>
                  <a:pt x="245761" y="30191"/>
                </a:cubicBezTo>
                <a:close/>
              </a:path>
            </a:pathLst>
          </a:custGeom>
          <a:solidFill>
            <a:srgbClr val="ECE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80400" y="1032430"/>
            <a:ext cx="681300" cy="2242631"/>
          </a:xfrm>
          <a:custGeom>
            <a:avLst/>
            <a:gdLst>
              <a:gd name="connsiteX0" fmla="*/ 668149 w 929217"/>
              <a:gd name="connsiteY0" fmla="*/ 0 h 3058698"/>
              <a:gd name="connsiteX1" fmla="*/ 683457 w 929217"/>
              <a:gd name="connsiteY1" fmla="*/ 33740 h 3058698"/>
              <a:gd name="connsiteX2" fmla="*/ 929217 w 929217"/>
              <a:gd name="connsiteY2" fmla="*/ 1285963 h 3058698"/>
              <a:gd name="connsiteX3" fmla="*/ 657056 w 929217"/>
              <a:gd name="connsiteY3" fmla="*/ 2872475 h 3058698"/>
              <a:gd name="connsiteX4" fmla="*/ 644592 w 929217"/>
              <a:gd name="connsiteY4" fmla="*/ 2899827 h 3058698"/>
              <a:gd name="connsiteX5" fmla="*/ 624757 w 929217"/>
              <a:gd name="connsiteY5" fmla="*/ 2911213 h 3058698"/>
              <a:gd name="connsiteX6" fmla="*/ 163447 w 929217"/>
              <a:gd name="connsiteY6" fmla="*/ 3049116 h 3058698"/>
              <a:gd name="connsiteX7" fmla="*/ 0 w 929217"/>
              <a:gd name="connsiteY7" fmla="*/ 3058698 h 3058698"/>
              <a:gd name="connsiteX8" fmla="*/ 0 w 929217"/>
              <a:gd name="connsiteY8" fmla="*/ 185295 h 3058698"/>
              <a:gd name="connsiteX9" fmla="*/ 520294 w 929217"/>
              <a:gd name="connsiteY9" fmla="*/ 80253 h 30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217" h="3058698">
                <a:moveTo>
                  <a:pt x="668149" y="0"/>
                </a:moveTo>
                <a:lnTo>
                  <a:pt x="683457" y="33740"/>
                </a:lnTo>
                <a:cubicBezTo>
                  <a:pt x="824279" y="390790"/>
                  <a:pt x="929217" y="821285"/>
                  <a:pt x="929217" y="1285963"/>
                </a:cubicBezTo>
                <a:cubicBezTo>
                  <a:pt x="929217" y="1905535"/>
                  <a:pt x="825211" y="2466452"/>
                  <a:pt x="657056" y="2872475"/>
                </a:cubicBezTo>
                <a:lnTo>
                  <a:pt x="644592" y="2899827"/>
                </a:lnTo>
                <a:lnTo>
                  <a:pt x="624757" y="2911213"/>
                </a:lnTo>
                <a:cubicBezTo>
                  <a:pt x="481164" y="2983009"/>
                  <a:pt x="325204" y="3030072"/>
                  <a:pt x="163447" y="3049116"/>
                </a:cubicBezTo>
                <a:lnTo>
                  <a:pt x="0" y="3058698"/>
                </a:lnTo>
                <a:lnTo>
                  <a:pt x="0" y="185295"/>
                </a:lnTo>
                <a:cubicBezTo>
                  <a:pt x="184556" y="185295"/>
                  <a:pt x="360377" y="147892"/>
                  <a:pt x="520294" y="80253"/>
                </a:cubicBezTo>
                <a:close/>
              </a:path>
            </a:pathLst>
          </a:custGeom>
          <a:solidFill>
            <a:srgbClr val="B4A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175850" y="3292328"/>
            <a:ext cx="403010" cy="1057429"/>
          </a:xfrm>
          <a:custGeom>
            <a:avLst/>
            <a:gdLst>
              <a:gd name="connsiteX0" fmla="*/ 0 w 549661"/>
              <a:gd name="connsiteY0" fmla="*/ 0 h 1442215"/>
              <a:gd name="connsiteX1" fmla="*/ 5098 w 549661"/>
              <a:gd name="connsiteY1" fmla="*/ 10156 h 1442215"/>
              <a:gd name="connsiteX2" fmla="*/ 74473 w 549661"/>
              <a:gd name="connsiteY2" fmla="*/ 39995 h 1442215"/>
              <a:gd name="connsiteX3" fmla="*/ 307946 w 549661"/>
              <a:gd name="connsiteY3" fmla="*/ 102626 h 1442215"/>
              <a:gd name="connsiteX4" fmla="*/ 549661 w 549661"/>
              <a:gd name="connsiteY4" fmla="*/ 123866 h 1442215"/>
              <a:gd name="connsiteX5" fmla="*/ 549661 w 549661"/>
              <a:gd name="connsiteY5" fmla="*/ 1442215 h 1442215"/>
              <a:gd name="connsiteX6" fmla="*/ 541575 w 549661"/>
              <a:gd name="connsiteY6" fmla="*/ 1437671 h 1442215"/>
              <a:gd name="connsiteX7" fmla="*/ 3327 w 549661"/>
              <a:gd name="connsiteY7" fmla="*/ 88702 h 14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61" h="1442215">
                <a:moveTo>
                  <a:pt x="0" y="0"/>
                </a:moveTo>
                <a:lnTo>
                  <a:pt x="5098" y="10156"/>
                </a:lnTo>
                <a:lnTo>
                  <a:pt x="74473" y="39995"/>
                </a:lnTo>
                <a:cubicBezTo>
                  <a:pt x="150027" y="67466"/>
                  <a:pt x="228125" y="88480"/>
                  <a:pt x="307946" y="102626"/>
                </a:cubicBezTo>
                <a:lnTo>
                  <a:pt x="549661" y="123866"/>
                </a:lnTo>
                <a:lnTo>
                  <a:pt x="549661" y="1442215"/>
                </a:lnTo>
                <a:lnTo>
                  <a:pt x="541575" y="1437671"/>
                </a:lnTo>
                <a:cubicBezTo>
                  <a:pt x="263378" y="1248586"/>
                  <a:pt x="51859" y="728780"/>
                  <a:pt x="3327" y="88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10578861" y="3292413"/>
            <a:ext cx="406045" cy="1057343"/>
          </a:xfrm>
          <a:custGeom>
            <a:avLst/>
            <a:gdLst>
              <a:gd name="connsiteX0" fmla="*/ 0 w 553800"/>
              <a:gd name="connsiteY0" fmla="*/ 0 h 1442098"/>
              <a:gd name="connsiteX1" fmla="*/ 3347 w 553800"/>
              <a:gd name="connsiteY1" fmla="*/ 88585 h 1442098"/>
              <a:gd name="connsiteX2" fmla="*/ 545653 w 553800"/>
              <a:gd name="connsiteY2" fmla="*/ 1437554 h 1442098"/>
              <a:gd name="connsiteX3" fmla="*/ 553800 w 553800"/>
              <a:gd name="connsiteY3" fmla="*/ 1442098 h 1442098"/>
              <a:gd name="connsiteX4" fmla="*/ 553800 w 553800"/>
              <a:gd name="connsiteY4" fmla="*/ 123749 h 1442098"/>
              <a:gd name="connsiteX5" fmla="*/ 551703 w 553800"/>
              <a:gd name="connsiteY5" fmla="*/ 123933 h 1442098"/>
              <a:gd name="connsiteX6" fmla="*/ 551702 w 553800"/>
              <a:gd name="connsiteY6" fmla="*/ 123933 h 1442098"/>
              <a:gd name="connsiteX7" fmla="*/ 551701 w 553800"/>
              <a:gd name="connsiteY7" fmla="*/ 123933 h 1442098"/>
              <a:gd name="connsiteX8" fmla="*/ 388255 w 553800"/>
              <a:gd name="connsiteY8" fmla="*/ 114351 h 1442098"/>
              <a:gd name="connsiteX9" fmla="*/ 74417 w 553800"/>
              <a:gd name="connsiteY9" fmla="*/ 39878 h 1442098"/>
              <a:gd name="connsiteX10" fmla="*/ 5038 w 553800"/>
              <a:gd name="connsiteY10" fmla="*/ 10037 h 14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800" h="1442098">
                <a:moveTo>
                  <a:pt x="0" y="0"/>
                </a:moveTo>
                <a:lnTo>
                  <a:pt x="3347" y="88585"/>
                </a:lnTo>
                <a:cubicBezTo>
                  <a:pt x="52246" y="728663"/>
                  <a:pt x="265358" y="1248469"/>
                  <a:pt x="545653" y="1437554"/>
                </a:cubicBezTo>
                <a:lnTo>
                  <a:pt x="553800" y="1442098"/>
                </a:lnTo>
                <a:lnTo>
                  <a:pt x="553800" y="123749"/>
                </a:lnTo>
                <a:lnTo>
                  <a:pt x="551703" y="123933"/>
                </a:lnTo>
                <a:lnTo>
                  <a:pt x="551702" y="123933"/>
                </a:lnTo>
                <a:lnTo>
                  <a:pt x="551701" y="123933"/>
                </a:lnTo>
                <a:lnTo>
                  <a:pt x="388255" y="114351"/>
                </a:lnTo>
                <a:cubicBezTo>
                  <a:pt x="280417" y="101655"/>
                  <a:pt x="175155" y="76506"/>
                  <a:pt x="74417" y="39878"/>
                </a:cubicBezTo>
                <a:lnTo>
                  <a:pt x="5038" y="100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28451" y="3320790"/>
            <a:ext cx="350411" cy="655786"/>
          </a:xfrm>
          <a:custGeom>
            <a:avLst/>
            <a:gdLst>
              <a:gd name="connsiteX0" fmla="*/ 0 w 477921"/>
              <a:gd name="connsiteY0" fmla="*/ 0 h 894419"/>
              <a:gd name="connsiteX1" fmla="*/ 2732 w 477921"/>
              <a:gd name="connsiteY1" fmla="*/ 1175 h 894419"/>
              <a:gd name="connsiteX2" fmla="*/ 236205 w 477921"/>
              <a:gd name="connsiteY2" fmla="*/ 63806 h 894419"/>
              <a:gd name="connsiteX3" fmla="*/ 477921 w 477921"/>
              <a:gd name="connsiteY3" fmla="*/ 85046 h 894419"/>
              <a:gd name="connsiteX4" fmla="*/ 477921 w 477921"/>
              <a:gd name="connsiteY4" fmla="*/ 894419 h 894419"/>
              <a:gd name="connsiteX5" fmla="*/ 469835 w 477921"/>
              <a:gd name="connsiteY5" fmla="*/ 889875 h 894419"/>
              <a:gd name="connsiteX6" fmla="*/ 10855 w 477921"/>
              <a:gd name="connsiteY6" fmla="*/ 55182 h 89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21" h="894419">
                <a:moveTo>
                  <a:pt x="0" y="0"/>
                </a:moveTo>
                <a:lnTo>
                  <a:pt x="2732" y="1175"/>
                </a:lnTo>
                <a:cubicBezTo>
                  <a:pt x="78286" y="28646"/>
                  <a:pt x="156384" y="49660"/>
                  <a:pt x="236205" y="63806"/>
                </a:cubicBezTo>
                <a:lnTo>
                  <a:pt x="477921" y="85046"/>
                </a:lnTo>
                <a:lnTo>
                  <a:pt x="477921" y="894419"/>
                </a:lnTo>
                <a:lnTo>
                  <a:pt x="469835" y="889875"/>
                </a:lnTo>
                <a:cubicBezTo>
                  <a:pt x="271123" y="754815"/>
                  <a:pt x="106430" y="451019"/>
                  <a:pt x="10855" y="551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10578862" y="3320994"/>
            <a:ext cx="353012" cy="655582"/>
          </a:xfrm>
          <a:custGeom>
            <a:avLst/>
            <a:gdLst>
              <a:gd name="connsiteX0" fmla="*/ 0 w 481469"/>
              <a:gd name="connsiteY0" fmla="*/ 0 h 894141"/>
              <a:gd name="connsiteX1" fmla="*/ 10882 w 481469"/>
              <a:gd name="connsiteY1" fmla="*/ 54904 h 894141"/>
              <a:gd name="connsiteX2" fmla="*/ 473322 w 481469"/>
              <a:gd name="connsiteY2" fmla="*/ 889597 h 894141"/>
              <a:gd name="connsiteX3" fmla="*/ 481469 w 481469"/>
              <a:gd name="connsiteY3" fmla="*/ 894141 h 894141"/>
              <a:gd name="connsiteX4" fmla="*/ 481469 w 481469"/>
              <a:gd name="connsiteY4" fmla="*/ 84768 h 894141"/>
              <a:gd name="connsiteX5" fmla="*/ 479373 w 481469"/>
              <a:gd name="connsiteY5" fmla="*/ 84952 h 894141"/>
              <a:gd name="connsiteX6" fmla="*/ 479372 w 481469"/>
              <a:gd name="connsiteY6" fmla="*/ 84952 h 894141"/>
              <a:gd name="connsiteX7" fmla="*/ 479371 w 481469"/>
              <a:gd name="connsiteY7" fmla="*/ 84952 h 894141"/>
              <a:gd name="connsiteX8" fmla="*/ 315925 w 481469"/>
              <a:gd name="connsiteY8" fmla="*/ 75370 h 894141"/>
              <a:gd name="connsiteX9" fmla="*/ 2087 w 481469"/>
              <a:gd name="connsiteY9" fmla="*/ 897 h 8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9" h="894141">
                <a:moveTo>
                  <a:pt x="0" y="0"/>
                </a:moveTo>
                <a:lnTo>
                  <a:pt x="10882" y="54904"/>
                </a:lnTo>
                <a:cubicBezTo>
                  <a:pt x="107178" y="450741"/>
                  <a:pt x="273112" y="754537"/>
                  <a:pt x="473322" y="889597"/>
                </a:cubicBezTo>
                <a:lnTo>
                  <a:pt x="481469" y="894141"/>
                </a:lnTo>
                <a:lnTo>
                  <a:pt x="481469" y="84768"/>
                </a:lnTo>
                <a:lnTo>
                  <a:pt x="479373" y="84952"/>
                </a:lnTo>
                <a:lnTo>
                  <a:pt x="479372" y="84952"/>
                </a:lnTo>
                <a:lnTo>
                  <a:pt x="479371" y="84952"/>
                </a:lnTo>
                <a:lnTo>
                  <a:pt x="315925" y="75370"/>
                </a:lnTo>
                <a:cubicBezTo>
                  <a:pt x="208087" y="62674"/>
                  <a:pt x="102825" y="37525"/>
                  <a:pt x="2087" y="89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89464" y="330206"/>
            <a:ext cx="981007" cy="838083"/>
            <a:chOff x="10089278" y="330206"/>
            <a:chExt cx="981007" cy="838083"/>
          </a:xfrm>
        </p:grpSpPr>
        <p:sp>
          <p:nvSpPr>
            <p:cNvPr id="28" name="Freeform 27"/>
            <p:cNvSpPr/>
            <p:nvPr/>
          </p:nvSpPr>
          <p:spPr>
            <a:xfrm>
              <a:off x="10580400" y="330244"/>
              <a:ext cx="489885" cy="838045"/>
            </a:xfrm>
            <a:custGeom>
              <a:avLst/>
              <a:gdLst>
                <a:gd name="connsiteX0" fmla="*/ 0 w 668149"/>
                <a:gd name="connsiteY0" fmla="*/ 0 h 1142999"/>
                <a:gd name="connsiteX1" fmla="*/ 533231 w 668149"/>
                <a:gd name="connsiteY1" fmla="*/ 660330 h 1142999"/>
                <a:gd name="connsiteX2" fmla="*/ 668149 w 668149"/>
                <a:gd name="connsiteY2" fmla="*/ 957704 h 1142999"/>
                <a:gd name="connsiteX3" fmla="*/ 520294 w 668149"/>
                <a:gd name="connsiteY3" fmla="*/ 1037957 h 1142999"/>
                <a:gd name="connsiteX4" fmla="*/ 0 w 668149"/>
                <a:gd name="connsiteY4" fmla="*/ 1142999 h 11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149" h="1142999">
                  <a:moveTo>
                    <a:pt x="0" y="0"/>
                  </a:moveTo>
                  <a:cubicBezTo>
                    <a:pt x="91496" y="4233"/>
                    <a:pt x="323800" y="255364"/>
                    <a:pt x="533231" y="660330"/>
                  </a:cubicBezTo>
                  <a:lnTo>
                    <a:pt x="668149" y="957704"/>
                  </a:lnTo>
                  <a:lnTo>
                    <a:pt x="520294" y="1037957"/>
                  </a:lnTo>
                  <a:cubicBezTo>
                    <a:pt x="360377" y="1105596"/>
                    <a:pt x="184556" y="1142999"/>
                    <a:pt x="0" y="1142999"/>
                  </a:cubicBezTo>
                  <a:close/>
                </a:path>
              </a:pathLst>
            </a:custGeom>
            <a:solidFill>
              <a:srgbClr val="981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089278" y="330206"/>
              <a:ext cx="491122" cy="838083"/>
            </a:xfrm>
            <a:custGeom>
              <a:avLst/>
              <a:gdLst>
                <a:gd name="connsiteX0" fmla="*/ 669836 w 669836"/>
                <a:gd name="connsiteY0" fmla="*/ 52 h 1143051"/>
                <a:gd name="connsiteX1" fmla="*/ 669836 w 669836"/>
                <a:gd name="connsiteY1" fmla="*/ 1143051 h 1143051"/>
                <a:gd name="connsiteX2" fmla="*/ 149542 w 669836"/>
                <a:gd name="connsiteY2" fmla="*/ 1038009 h 1143051"/>
                <a:gd name="connsiteX3" fmla="*/ 0 w 669836"/>
                <a:gd name="connsiteY3" fmla="*/ 956840 h 1143051"/>
                <a:gd name="connsiteX4" fmla="*/ 136606 w 669836"/>
                <a:gd name="connsiteY4" fmla="*/ 654032 h 1143051"/>
                <a:gd name="connsiteX5" fmla="*/ 669836 w 669836"/>
                <a:gd name="connsiteY5" fmla="*/ 52 h 1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836" h="1143051">
                  <a:moveTo>
                    <a:pt x="669836" y="52"/>
                  </a:moveTo>
                  <a:lnTo>
                    <a:pt x="669836" y="1143051"/>
                  </a:lnTo>
                  <a:cubicBezTo>
                    <a:pt x="485280" y="1143051"/>
                    <a:pt x="309460" y="1105648"/>
                    <a:pt x="149542" y="1038009"/>
                  </a:cubicBezTo>
                  <a:lnTo>
                    <a:pt x="0" y="956840"/>
                  </a:lnTo>
                  <a:lnTo>
                    <a:pt x="136606" y="654032"/>
                  </a:lnTo>
                  <a:cubicBezTo>
                    <a:pt x="346036" y="246950"/>
                    <a:pt x="578340" y="-4181"/>
                    <a:pt x="669836" y="52"/>
                  </a:cubicBezTo>
                  <a:close/>
                </a:path>
              </a:pathLst>
            </a:custGeom>
            <a:solidFill>
              <a:srgbClr val="D0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09092" y="3159326"/>
            <a:ext cx="942618" cy="223954"/>
            <a:chOff x="10109092" y="3159326"/>
            <a:chExt cx="942618" cy="223954"/>
          </a:xfrm>
        </p:grpSpPr>
        <p:sp>
          <p:nvSpPr>
            <p:cNvPr id="26" name="Freeform 25"/>
            <p:cNvSpPr/>
            <p:nvPr/>
          </p:nvSpPr>
          <p:spPr>
            <a:xfrm>
              <a:off x="10580400" y="3159326"/>
              <a:ext cx="471310" cy="223954"/>
            </a:xfrm>
            <a:custGeom>
              <a:avLst/>
              <a:gdLst>
                <a:gd name="connsiteX0" fmla="*/ 642814 w 642814"/>
                <a:gd name="connsiteY0" fmla="*/ 0 h 305448"/>
                <a:gd name="connsiteX1" fmla="*/ 546664 w 642814"/>
                <a:gd name="connsiteY1" fmla="*/ 191552 h 305448"/>
                <a:gd name="connsiteX2" fmla="*/ 477285 w 642814"/>
                <a:gd name="connsiteY2" fmla="*/ 221393 h 305448"/>
                <a:gd name="connsiteX3" fmla="*/ 163447 w 642814"/>
                <a:gd name="connsiteY3" fmla="*/ 295866 h 305448"/>
                <a:gd name="connsiteX4" fmla="*/ 0 w 642814"/>
                <a:gd name="connsiteY4" fmla="*/ 305448 h 305448"/>
                <a:gd name="connsiteX5" fmla="*/ 0 w 642814"/>
                <a:gd name="connsiteY5" fmla="*/ 157850 h 305448"/>
                <a:gd name="connsiteX6" fmla="*/ 163447 w 642814"/>
                <a:gd name="connsiteY6" fmla="*/ 148268 h 305448"/>
                <a:gd name="connsiteX7" fmla="*/ 624757 w 642814"/>
                <a:gd name="connsiteY7" fmla="*/ 10365 h 3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4" h="305448">
                  <a:moveTo>
                    <a:pt x="642814" y="0"/>
                  </a:moveTo>
                  <a:lnTo>
                    <a:pt x="546664" y="191552"/>
                  </a:lnTo>
                  <a:lnTo>
                    <a:pt x="477285" y="221393"/>
                  </a:lnTo>
                  <a:cubicBezTo>
                    <a:pt x="376547" y="258021"/>
                    <a:pt x="271285" y="283170"/>
                    <a:pt x="163447" y="295866"/>
                  </a:cubicBezTo>
                  <a:lnTo>
                    <a:pt x="0" y="305448"/>
                  </a:lnTo>
                  <a:lnTo>
                    <a:pt x="0" y="157850"/>
                  </a:lnTo>
                  <a:lnTo>
                    <a:pt x="163447" y="148268"/>
                  </a:lnTo>
                  <a:cubicBezTo>
                    <a:pt x="325204" y="129224"/>
                    <a:pt x="481164" y="82161"/>
                    <a:pt x="624757" y="103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109092" y="3159328"/>
              <a:ext cx="471308" cy="223952"/>
            </a:xfrm>
            <a:custGeom>
              <a:avLst/>
              <a:gdLst>
                <a:gd name="connsiteX0" fmla="*/ 0 w 642812"/>
                <a:gd name="connsiteY0" fmla="*/ 0 h 305446"/>
                <a:gd name="connsiteX1" fmla="*/ 18054 w 642812"/>
                <a:gd name="connsiteY1" fmla="*/ 10363 h 305446"/>
                <a:gd name="connsiteX2" fmla="*/ 642811 w 642812"/>
                <a:gd name="connsiteY2" fmla="*/ 157848 h 305446"/>
                <a:gd name="connsiteX3" fmla="*/ 642812 w 642812"/>
                <a:gd name="connsiteY3" fmla="*/ 157848 h 305446"/>
                <a:gd name="connsiteX4" fmla="*/ 642812 w 642812"/>
                <a:gd name="connsiteY4" fmla="*/ 305446 h 305446"/>
                <a:gd name="connsiteX5" fmla="*/ 642810 w 642812"/>
                <a:gd name="connsiteY5" fmla="*/ 305446 h 305446"/>
                <a:gd name="connsiteX6" fmla="*/ 165525 w 642812"/>
                <a:gd name="connsiteY6" fmla="*/ 221391 h 305446"/>
                <a:gd name="connsiteX7" fmla="*/ 96150 w 642812"/>
                <a:gd name="connsiteY7" fmla="*/ 191552 h 3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12" h="305446">
                  <a:moveTo>
                    <a:pt x="0" y="0"/>
                  </a:moveTo>
                  <a:lnTo>
                    <a:pt x="18054" y="10363"/>
                  </a:lnTo>
                  <a:cubicBezTo>
                    <a:pt x="209511" y="106092"/>
                    <a:pt x="422953" y="157848"/>
                    <a:pt x="642811" y="157848"/>
                  </a:cubicBezTo>
                  <a:lnTo>
                    <a:pt x="642812" y="157848"/>
                  </a:lnTo>
                  <a:lnTo>
                    <a:pt x="642812" y="305446"/>
                  </a:lnTo>
                  <a:lnTo>
                    <a:pt x="642810" y="305446"/>
                  </a:lnTo>
                  <a:cubicBezTo>
                    <a:pt x="477917" y="305446"/>
                    <a:pt x="316632" y="276333"/>
                    <a:pt x="165525" y="221391"/>
                  </a:cubicBezTo>
                  <a:lnTo>
                    <a:pt x="96150" y="1915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10202692" y="1421106"/>
            <a:ext cx="758952" cy="758952"/>
            <a:chOff x="7575606" y="2571489"/>
            <a:chExt cx="595578" cy="595578"/>
          </a:xfrm>
        </p:grpSpPr>
        <p:sp>
          <p:nvSpPr>
            <p:cNvPr id="48" name="Oval 47"/>
            <p:cNvSpPr/>
            <p:nvPr/>
          </p:nvSpPr>
          <p:spPr>
            <a:xfrm>
              <a:off x="7575606" y="2571489"/>
              <a:ext cx="595578" cy="59557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632563" y="2632123"/>
              <a:ext cx="240832" cy="474308"/>
            </a:xfrm>
            <a:custGeom>
              <a:avLst/>
              <a:gdLst>
                <a:gd name="connsiteX0" fmla="*/ 457515 w 464610"/>
                <a:gd name="connsiteY0" fmla="*/ 0 h 915030"/>
                <a:gd name="connsiteX1" fmla="*/ 464610 w 464610"/>
                <a:gd name="connsiteY1" fmla="*/ 715 h 915030"/>
                <a:gd name="connsiteX2" fmla="*/ 464610 w 464610"/>
                <a:gd name="connsiteY2" fmla="*/ 914315 h 915030"/>
                <a:gd name="connsiteX3" fmla="*/ 457515 w 464610"/>
                <a:gd name="connsiteY3" fmla="*/ 915030 h 915030"/>
                <a:gd name="connsiteX4" fmla="*/ 0 w 464610"/>
                <a:gd name="connsiteY4" fmla="*/ 457515 h 915030"/>
                <a:gd name="connsiteX5" fmla="*/ 457515 w 464610"/>
                <a:gd name="connsiteY5" fmla="*/ 0 h 9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10" h="915030">
                  <a:moveTo>
                    <a:pt x="457515" y="0"/>
                  </a:moveTo>
                  <a:lnTo>
                    <a:pt x="464610" y="715"/>
                  </a:lnTo>
                  <a:lnTo>
                    <a:pt x="464610" y="914315"/>
                  </a:lnTo>
                  <a:lnTo>
                    <a:pt x="457515" y="915030"/>
                  </a:lnTo>
                  <a:cubicBezTo>
                    <a:pt x="204836" y="915030"/>
                    <a:pt x="0" y="710194"/>
                    <a:pt x="0" y="457515"/>
                  </a:cubicBezTo>
                  <a:cubicBezTo>
                    <a:pt x="0" y="204836"/>
                    <a:pt x="204836" y="0"/>
                    <a:pt x="457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73395" y="2632123"/>
              <a:ext cx="233477" cy="475408"/>
            </a:xfrm>
            <a:custGeom>
              <a:avLst/>
              <a:gdLst>
                <a:gd name="connsiteX0" fmla="*/ 0 w 450421"/>
                <a:gd name="connsiteY0" fmla="*/ 0 h 913600"/>
                <a:gd name="connsiteX1" fmla="*/ 85112 w 450421"/>
                <a:gd name="connsiteY1" fmla="*/ 8580 h 913600"/>
                <a:gd name="connsiteX2" fmla="*/ 450421 w 450421"/>
                <a:gd name="connsiteY2" fmla="*/ 456800 h 913600"/>
                <a:gd name="connsiteX3" fmla="*/ 85112 w 450421"/>
                <a:gd name="connsiteY3" fmla="*/ 905020 h 913600"/>
                <a:gd name="connsiteX4" fmla="*/ 0 w 450421"/>
                <a:gd name="connsiteY4" fmla="*/ 913600 h 9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21" h="913600">
                  <a:moveTo>
                    <a:pt x="0" y="0"/>
                  </a:moveTo>
                  <a:lnTo>
                    <a:pt x="85112" y="8580"/>
                  </a:lnTo>
                  <a:cubicBezTo>
                    <a:pt x="293594" y="51242"/>
                    <a:pt x="450421" y="235706"/>
                    <a:pt x="450421" y="456800"/>
                  </a:cubicBezTo>
                  <a:cubicBezTo>
                    <a:pt x="450421" y="677894"/>
                    <a:pt x="293594" y="862358"/>
                    <a:pt x="85112" y="905020"/>
                  </a:cubicBezTo>
                  <a:lnTo>
                    <a:pt x="0" y="91360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855372" y="258518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855372" y="3119202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23875" y="2851255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44839" y="266189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043341" y="3038248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67135" y="3041854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586869" y="2852997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65224" y="2662163"/>
              <a:ext cx="36045" cy="3604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99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583DDF-CA54-461A-A486-592D2374C53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73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3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5" y="4583189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83DDF-CA54-461A-A486-592D2374C532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35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88024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788024" y="0"/>
            <a:ext cx="504056" cy="6857999"/>
          </a:xfrm>
          <a:prstGeom prst="rect">
            <a:avLst/>
          </a:prstGeom>
          <a:solidFill>
            <a:srgbClr val="2F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68144" y="821049"/>
            <a:ext cx="5772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6747" y="2952726"/>
            <a:ext cx="475488" cy="3067687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7580" y="3034142"/>
            <a:ext cx="172040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884" y="102904"/>
            <a:ext cx="291414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E389-E41A-49AC-9975-3D3899FF73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2037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4" r:id="rId2"/>
    <p:sldLayoutId id="2147483753" r:id="rId3"/>
    <p:sldLayoutId id="2147483755" r:id="rId4"/>
    <p:sldLayoutId id="2147483756" r:id="rId5"/>
    <p:sldLayoutId id="2147483743" r:id="rId6"/>
    <p:sldLayoutId id="2147483757" r:id="rId7"/>
    <p:sldLayoutId id="2147483758" r:id="rId8"/>
    <p:sldLayoutId id="214748375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7E3CC-0746-4226-89C7-030B0BC4E371}"/>
              </a:ext>
            </a:extLst>
          </p:cNvPr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3569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gnupgenius.com/go/10C0449AAA922A2F85-westchase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216" y="188640"/>
            <a:ext cx="8352928" cy="203155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Ready, Set, Kindergarten!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53DEA-FC66-4689-BEFF-FB9F880C86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48880"/>
            <a:ext cx="2990056" cy="22889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42D0D-F460-4858-9AFB-C4C3B17686DB}"/>
              </a:ext>
            </a:extLst>
          </p:cNvPr>
          <p:cNvSpPr txBox="1"/>
          <p:nvPr/>
        </p:nvSpPr>
        <p:spPr>
          <a:xfrm>
            <a:off x="2362200" y="4766501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Principal: Alexa Trafficante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Alexa.Trafficante@hcps.net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Assistant Principal: Raymond Spear Raymond.Spear@hcps.net</a:t>
            </a:r>
          </a:p>
        </p:txBody>
      </p:sp>
    </p:spTree>
    <p:extLst>
      <p:ext uri="{BB962C8B-B14F-4D97-AF65-F5344CB8AC3E}">
        <p14:creationId xmlns:p14="http://schemas.microsoft.com/office/powerpoint/2010/main" val="36039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floor, child&#10;&#10;Description automatically generated">
            <a:extLst>
              <a:ext uri="{FF2B5EF4-FFF2-40B4-BE49-F238E27FC236}">
                <a16:creationId xmlns:a16="http://schemas.microsoft.com/office/drawing/2014/main" id="{2E79FB50-D7E5-4CC4-A9B2-5FB904710D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5659"/>
          <a:stretch/>
        </p:blipFill>
        <p:spPr>
          <a:xfrm>
            <a:off x="-49238" y="520097"/>
            <a:ext cx="3480138" cy="2413084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F14E64E-153A-4552-B40B-9F4041CCC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5315"/>
          <a:stretch/>
        </p:blipFill>
        <p:spPr>
          <a:xfrm>
            <a:off x="95582" y="4574104"/>
            <a:ext cx="3912186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3829857" y="1488613"/>
            <a:ext cx="642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Read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alouds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Shared big books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Interactive read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alouds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Guided small groups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Independent Practice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D1C1B46-4ACB-4F94-854E-09479EEF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058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Reading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4E270A-91A0-463C-A91F-001F05B15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48680"/>
            <a:ext cx="2886075" cy="21290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00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9"/>
    </mc:Choice>
    <mc:Fallback xmlns="">
      <p:transition spd="slow" advTm="980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03912" y="115179"/>
            <a:ext cx="4902506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Writing</a:t>
            </a:r>
          </a:p>
          <a:p>
            <a:pPr marL="571500" indent="-571500">
              <a:buBlip>
                <a:blip r:embed="rId2"/>
              </a:buBlip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Modeled</a:t>
            </a:r>
          </a:p>
          <a:p>
            <a:pPr marL="457200" indent="-457200">
              <a:buBlip>
                <a:blip r:embed="rId2"/>
              </a:buBlip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Shared</a:t>
            </a:r>
          </a:p>
          <a:p>
            <a:pPr marL="457200" indent="-457200">
              <a:buBlip>
                <a:blip r:embed="rId2"/>
              </a:buBlip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Guided</a:t>
            </a:r>
          </a:p>
          <a:p>
            <a:pPr marL="457200" indent="-457200">
              <a:buBlip>
                <a:blip r:embed="rId2"/>
              </a:buBlip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Independent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3429000"/>
            <a:ext cx="3726929" cy="3009900"/>
          </a:xfrm>
          <a:prstGeom prst="rect">
            <a:avLst/>
          </a:prstGeom>
          <a:effectLst>
            <a:glow rad="63500">
              <a:srgbClr val="BCE9F2">
                <a:alpha val="40000"/>
              </a:srgbClr>
            </a:glow>
            <a:softEdge rad="63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2D99B-D8B9-496C-AE0D-757A714B8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89099"/>
            <a:ext cx="385349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01043-07A8-40B8-A89E-BF677C7FB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0" y="3429000"/>
            <a:ext cx="385349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8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0"/>
    </mc:Choice>
    <mc:Fallback xmlns="">
      <p:transition spd="slow" advTm="852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5754" y="718965"/>
            <a:ext cx="3742675" cy="1269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  <a:cs typeface="+mj-cs"/>
              </a:rPr>
              <a:t>Math</a:t>
            </a:r>
          </a:p>
        </p:txBody>
      </p:sp>
      <p:pic>
        <p:nvPicPr>
          <p:cNvPr id="10" name="Picture 9" descr="A picture containing text, person, child, writing implement&#10;&#10;Description automatically generated">
            <a:extLst>
              <a:ext uri="{FF2B5EF4-FFF2-40B4-BE49-F238E27FC236}">
                <a16:creationId xmlns:a16="http://schemas.microsoft.com/office/drawing/2014/main" id="{295DE8B3-01A1-4E03-B1F5-2798E0513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52413"/>
            <a:ext cx="2746339" cy="38572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06781" y="2376798"/>
            <a:ext cx="4645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2F3A46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Hands-on activities to deepen understanding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A96CFD27-1BD8-7389-868E-216CE09E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59" y="1814152"/>
            <a:ext cx="3424036" cy="456538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7"/>
    </mc:Choice>
    <mc:Fallback xmlns="">
      <p:transition spd="slow" advTm="72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A picture containing text, child, person, child&#10;&#10;Description automatically generated">
            <a:extLst>
              <a:ext uri="{FF2B5EF4-FFF2-40B4-BE49-F238E27FC236}">
                <a16:creationId xmlns:a16="http://schemas.microsoft.com/office/drawing/2014/main" id="{8A296072-C731-4D88-A5C1-9B3B418BB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r="10388" b="2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BA465A-D6F3-2EF1-EA93-8164B3555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7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77334" y="1280898"/>
            <a:ext cx="3749061" cy="452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60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Science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STEM Challenge Activities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Hands-on, collaborative inquiry for deeper understanding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3"/>
    </mc:Choice>
    <mc:Fallback xmlns="">
      <p:transition spd="slow" advTm="89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513791"/>
            <a:ext cx="5904656" cy="830511"/>
          </a:xfrm>
        </p:spPr>
        <p:txBody>
          <a:bodyPr>
            <a:noAutofit/>
          </a:bodyPr>
          <a:lstStyle/>
          <a:p>
            <a:pPr marL="44450" indent="0">
              <a:buNone/>
            </a:pPr>
            <a:r>
              <a:rPr lang="en-US" sz="6000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Social Studies</a:t>
            </a:r>
          </a:p>
        </p:txBody>
      </p:sp>
      <p:sp>
        <p:nvSpPr>
          <p:cNvPr id="5" name="TextBox 4"/>
          <p:cNvSpPr txBox="1"/>
          <p:nvPr/>
        </p:nvSpPr>
        <p:spPr>
          <a:xfrm rot="21192049">
            <a:off x="1100617" y="2113814"/>
            <a:ext cx="899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Calendars, Weather, Holidays, and American Heroes</a:t>
            </a:r>
          </a:p>
        </p:txBody>
      </p:sp>
      <p:sp>
        <p:nvSpPr>
          <p:cNvPr id="6" name="TextBox 5"/>
          <p:cNvSpPr txBox="1"/>
          <p:nvPr/>
        </p:nvSpPr>
        <p:spPr>
          <a:xfrm rot="1085638">
            <a:off x="4319805" y="3715072"/>
            <a:ext cx="522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Rules and Laws, Good Citizens </a:t>
            </a:r>
          </a:p>
        </p:txBody>
      </p:sp>
      <p:sp>
        <p:nvSpPr>
          <p:cNvPr id="7" name="TextBox 6"/>
          <p:cNvSpPr txBox="1"/>
          <p:nvPr/>
        </p:nvSpPr>
        <p:spPr>
          <a:xfrm rot="788328">
            <a:off x="1119615" y="4397807"/>
            <a:ext cx="688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Jobs and Money, Wants and Needs, Families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539" y="5696400"/>
            <a:ext cx="678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Maps and Globes, Symbols of America</a:t>
            </a:r>
          </a:p>
        </p:txBody>
      </p:sp>
    </p:spTree>
    <p:extLst>
      <p:ext uri="{BB962C8B-B14F-4D97-AF65-F5344CB8AC3E}">
        <p14:creationId xmlns:p14="http://schemas.microsoft.com/office/powerpoint/2010/main" val="36689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4"/>
    </mc:Choice>
    <mc:Fallback xmlns="">
      <p:transition spd="slow" advTm="1127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65" y="165253"/>
            <a:ext cx="9834231" cy="90338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Carmen Brinda – </a:t>
            </a:r>
            <a:b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</a:br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Data Processing Clerk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600200"/>
            <a:ext cx="9272764" cy="317175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-635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None/>
            </a:pPr>
            <a:r>
              <a:rPr lang="en-US" altLang="en-US" sz="10400" u="sng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Registration Requirements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HelloHappy"/>
            </a:endParaRPr>
          </a:p>
          <a:p>
            <a:pPr marL="0" indent="-635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None/>
            </a:pP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You </a:t>
            </a:r>
            <a:r>
              <a:rPr lang="en-US" altLang="en-US" sz="10400" b="1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MUST</a:t>
            </a: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 have all the following for your registration to be complete:</a:t>
            </a:r>
          </a:p>
          <a:p>
            <a:pPr marL="1061720" indent="-1143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Blip>
                <a:blip r:embed="rId2"/>
              </a:buBlip>
            </a:pP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Child must be 5 on or before September 1</a:t>
            </a:r>
            <a:r>
              <a:rPr lang="en-US" altLang="en-US" sz="10400" baseline="300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st</a:t>
            </a: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, 2023</a:t>
            </a:r>
          </a:p>
          <a:p>
            <a:pPr marL="1061720" indent="-1143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Blip>
                <a:blip r:embed="rId2"/>
              </a:buBlip>
            </a:pP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Original Birth Certificate</a:t>
            </a:r>
          </a:p>
          <a:p>
            <a:pPr marL="1061720" indent="-1143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Blip>
                <a:blip r:embed="rId2"/>
              </a:buBlip>
            </a:pP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Social Security Card</a:t>
            </a:r>
          </a:p>
          <a:p>
            <a:pPr marL="1061720" indent="-1143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Blip>
                <a:blip r:embed="rId2"/>
              </a:buBlip>
            </a:pP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Current Physical (within 1 year of first day of school)</a:t>
            </a:r>
          </a:p>
          <a:p>
            <a:pPr marL="1061720" indent="-1143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Blip>
                <a:blip r:embed="rId2"/>
              </a:buBlip>
            </a:pP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Immunization Record </a:t>
            </a:r>
          </a:p>
          <a:p>
            <a:pPr marL="1062038" indent="-1143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Blip>
                <a:blip r:embed="rId2"/>
              </a:buBlip>
            </a:pPr>
            <a:r>
              <a:rPr lang="en-US" altLang="en-US" sz="10400" dirty="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2 Proofs of Address </a:t>
            </a:r>
            <a:endParaRPr lang="en-US" altLang="en-US" sz="10400" dirty="0">
              <a:solidFill>
                <a:schemeClr val="accent2">
                  <a:lumMod val="7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pPr marL="1061720" indent="-11430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73000"/>
              <a:buBlip>
                <a:blip r:embed="rId2"/>
              </a:buBlip>
            </a:pPr>
            <a:r>
              <a:rPr lang="en-US" altLang="en-US" sz="10000" dirty="0">
                <a:solidFill>
                  <a:srgbClr val="FF0000"/>
                </a:solidFill>
                <a:latin typeface="HelloHappy"/>
                <a:ea typeface="HelloHappy" panose="02000603000000000000" pitchFamily="2" charset="0"/>
              </a:rPr>
              <a:t>See reference sheet in your folder or online for acceptable forms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CD8BE-3845-4863-AAFB-D08C570C6B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4074888"/>
            <a:ext cx="2446263" cy="261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7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8"/>
    </mc:Choice>
    <mc:Fallback xmlns="">
      <p:transition spd="slow" advTm="169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Kriersten</a:t>
            </a:r>
            <a: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Rivenburg</a:t>
            </a:r>
            <a: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&amp; Melanie Rosado </a:t>
            </a:r>
            <a:b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</a:br>
            <a: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School Counselors</a:t>
            </a:r>
            <a:b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</a:br>
            <a: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Taylor Strand – School Social Worker</a:t>
            </a:r>
            <a:b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</a:br>
            <a: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Angela </a:t>
            </a:r>
            <a:r>
              <a:rPr lang="en-US" b="1" dirty="0" err="1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Nertney</a:t>
            </a:r>
            <a: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– School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3140968"/>
            <a:ext cx="5616624" cy="244827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School-wide discipline plan</a:t>
            </a:r>
          </a:p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School Counseling services</a:t>
            </a:r>
          </a:p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Social work services</a:t>
            </a:r>
          </a:p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Psychological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A26-B146-404B-A417-D40533B30D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80" y="3746836"/>
            <a:ext cx="2446263" cy="261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7"/>
    </mc:Choice>
    <mc:Fallback xmlns="">
      <p:transition spd="slow" advTm="121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91155"/>
            <a:ext cx="9372600" cy="102940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Hall – 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147630"/>
            <a:ext cx="9134856" cy="53057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2">
              <a:buBlip>
                <a:blip r:embed="rId2"/>
              </a:buBlip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Entry Vaccinations and Physicals</a:t>
            </a:r>
          </a:p>
          <a:p>
            <a:pPr lvl="2">
              <a:buBlip>
                <a:blip r:embed="rId2"/>
              </a:buBlip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Medications</a:t>
            </a:r>
          </a:p>
          <a:p>
            <a:pPr lvl="2">
              <a:buBlip>
                <a:blip r:embed="rId2"/>
              </a:buBlip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Medical Conditions</a:t>
            </a:r>
          </a:p>
          <a:p>
            <a:pPr lvl="2">
              <a:buBlip>
                <a:blip r:embed="rId2"/>
              </a:buBlip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Clinic</a:t>
            </a:r>
          </a:p>
          <a:p>
            <a:pPr lvl="2">
              <a:buBlip>
                <a:blip r:embed="rId2"/>
              </a:buBlip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Nutrition</a:t>
            </a:r>
          </a:p>
          <a:p>
            <a:pPr lvl="2">
              <a:buBlip>
                <a:blip r:embed="rId2"/>
              </a:buBlip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Sleep</a:t>
            </a:r>
          </a:p>
          <a:p>
            <a:pPr lvl="2">
              <a:buBlip>
                <a:blip r:embed="rId2"/>
              </a:buBlip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Hearing and Vision Screening</a:t>
            </a:r>
          </a:p>
          <a:p>
            <a:pPr lvl="2">
              <a:buBlip>
                <a:blip r:embed="rId2"/>
              </a:buBlip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  <a:cs typeface="ＭＳ Ｐゴシック" charset="0"/>
            </a:endParaRPr>
          </a:p>
          <a:p>
            <a:pPr marL="914400" lvl="2" indent="0">
              <a:buNone/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  <a:cs typeface="ＭＳ Ｐゴシック" charset="0"/>
              </a:rPr>
              <a:t>Tina.Hall@hcps.net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E4F7C-84AB-46F8-B3B4-1308A4F523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982178"/>
            <a:ext cx="2446263" cy="261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5"/>
    </mc:Choice>
    <mc:Fallback xmlns="">
      <p:transition spd="slow" advTm="910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42" y="192505"/>
            <a:ext cx="9372600" cy="120015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Gabrielle </a:t>
            </a:r>
            <a:r>
              <a:rPr lang="en-US" sz="4400" b="1" dirty="0" err="1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Giacobbe</a:t>
            </a:r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– ESE Contact</a:t>
            </a:r>
            <a:b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</a:br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Carly Deegan – Speech/Language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62" y="2132856"/>
            <a:ext cx="8786138" cy="42249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HelloHappy"/>
              </a:rPr>
              <a:t>Childfind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HelloHappy"/>
              </a:rPr>
              <a:t> (before child is registered)</a:t>
            </a:r>
            <a:endParaRPr lang="en-US"/>
          </a:p>
          <a:p>
            <a:pPr lvl="1">
              <a:buBlip>
                <a:blip r:embed="rId2"/>
              </a:buBlip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HelloHappy"/>
              </a:rPr>
              <a:t>Developmental Screenings (3-5 years old) 813-837-7723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HelloHappy"/>
              </a:rPr>
              <a:t>Current Individual Education Plan</a:t>
            </a:r>
          </a:p>
          <a:p>
            <a:pPr lvl="1">
              <a:buFont typeface="'Wingdings 3',Sans-Serif" charset="2"/>
              <a:buBlip>
                <a:blip r:embed="rId2"/>
              </a:buBlip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HelloHappy"/>
              </a:rPr>
              <a:t>From Florida or out of state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'Wingdings 3',Sans-Serif" charset="2"/>
              <a:buBlip>
                <a:blip r:embed="rId2"/>
              </a:buBlip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Bring a copy with you to registration</a:t>
            </a:r>
          </a:p>
          <a:p>
            <a:pPr>
              <a:buBlip>
                <a:blip r:embed="rId2"/>
              </a:buBlip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Communication in the Classroom</a:t>
            </a:r>
          </a:p>
          <a:p>
            <a:pPr>
              <a:buClr>
                <a:srgbClr val="5FCBEF"/>
              </a:buClr>
              <a:buBlip>
                <a:blip r:embed="rId2"/>
              </a:buBlip>
              <a:defRPr/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HelloHappy"/>
                <a:ea typeface="HelloHappy" panose="02000603000000000000" pitchFamily="2" charset="0"/>
              </a:rPr>
              <a:t>MTSS Process </a:t>
            </a:r>
            <a:endParaRPr lang="en-US" sz="3800">
              <a:solidFill>
                <a:schemeClr val="accent2">
                  <a:lumMod val="75000"/>
                </a:schemeClr>
              </a:solidFill>
              <a:latin typeface="HelloHappy"/>
              <a:ea typeface="HelloHappy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34813-1BC4-49F7-825B-9986107B25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769" y="4047636"/>
            <a:ext cx="2446263" cy="261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6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6"/>
    </mc:Choice>
    <mc:Fallback xmlns="">
      <p:transition spd="slow" advTm="1646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332656"/>
            <a:ext cx="11372248" cy="91449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Iliam</a:t>
            </a:r>
            <a:r>
              <a:rPr lang="en-US" sz="40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Martell - Lunchroom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9050" y="1129686"/>
            <a:ext cx="9669426" cy="4891602"/>
          </a:xfrm>
        </p:spPr>
        <p:txBody>
          <a:bodyPr>
            <a:normAutofit/>
          </a:bodyPr>
          <a:lstStyle/>
          <a:p>
            <a:pPr lvl="2">
              <a:buBlip>
                <a:blip r:embed="rId2"/>
              </a:buBlip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Student numbers</a:t>
            </a:r>
          </a:p>
          <a:p>
            <a:pPr lvl="2">
              <a:buBlip>
                <a:blip r:embed="rId2"/>
              </a:buBlip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Universal Breakfast</a:t>
            </a:r>
          </a:p>
          <a:p>
            <a:pPr lvl="3">
              <a:buBlip>
                <a:blip r:embed="rId2"/>
              </a:buBlip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Free for all students</a:t>
            </a:r>
          </a:p>
          <a:p>
            <a:pPr lvl="3">
              <a:buBlip>
                <a:blip r:embed="rId2"/>
              </a:buBlip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Served between  7:10 - 7:35 a.m.</a:t>
            </a:r>
          </a:p>
          <a:p>
            <a:pPr lvl="2">
              <a:buBlip>
                <a:blip r:embed="rId2"/>
              </a:buBlip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Free and Reduced Lunch</a:t>
            </a:r>
          </a:p>
          <a:p>
            <a:pPr lvl="3">
              <a:buBlip>
                <a:blip r:embed="rId2"/>
              </a:buBlip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Forms available upon registration/online registration available</a:t>
            </a:r>
          </a:p>
          <a:p>
            <a:pPr lvl="2">
              <a:buBlip>
                <a:blip r:embed="rId2"/>
              </a:buBlip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Current lunch price is $2.25 (2023-2024 prices are subject to change)</a:t>
            </a:r>
          </a:p>
          <a:p>
            <a:pPr lvl="2">
              <a:buBlip>
                <a:blip r:embed="rId2"/>
              </a:buBlip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Payment options:  Online Payment is available through My Payments Plus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35E21-3425-403C-AC7B-3152893D66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973657"/>
            <a:ext cx="2446263" cy="261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3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7"/>
    </mc:Choice>
    <mc:Fallback xmlns="">
      <p:transition spd="slow" advTm="167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525" y="352926"/>
            <a:ext cx="9372600" cy="805314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Hillsborough County School Fast Facts!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9416" y="1340768"/>
            <a:ext cx="9690264" cy="496255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Seventh</a:t>
            </a:r>
            <a:r>
              <a:rPr lang="en-US" sz="3200" dirty="0">
                <a:solidFill>
                  <a:schemeClr val="tx2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largest school district in the nation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Elementary K-5 ..............142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Middle 6-8...................... 43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High 9-12.........................27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K-8.................................. 3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Total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PreK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– 12 students.......208,477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5231980"/>
            <a:ext cx="2961927" cy="1495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DF3647-4DFD-4310-B7EE-E9BC2B9B2B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114313"/>
            <a:ext cx="1654175" cy="160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7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4"/>
    </mc:Choice>
    <mc:Fallback xmlns="">
      <p:transition spd="slow" advTm="91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1" y="320842"/>
            <a:ext cx="11726778" cy="9675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Emily Oquendo – </a:t>
            </a:r>
            <a:br>
              <a:rPr lang="en-US" sz="40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</a:br>
            <a:r>
              <a:rPr lang="en-US" sz="40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English Language Learner Resource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844824"/>
            <a:ext cx="9748477" cy="373380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SER form – Home Language Survey section</a:t>
            </a:r>
          </a:p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Screeners</a:t>
            </a:r>
          </a:p>
          <a:p>
            <a:pPr>
              <a:buBlip>
                <a:blip r:embed="rId2"/>
              </a:buBlip>
            </a:pP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Small Group Instruction for children who speak other languages</a:t>
            </a:r>
          </a:p>
          <a:p>
            <a:pPr marL="0" indent="0"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8EB3B-8B50-49AA-8F18-EB80A44B6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4149080"/>
            <a:ext cx="2446263" cy="261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8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1"/>
    </mc:Choice>
    <mc:Fallback xmlns="">
      <p:transition spd="slow" advTm="1216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1" y="320842"/>
            <a:ext cx="11726778" cy="9675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Dual Language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5511"/>
            <a:ext cx="9748477" cy="373380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 program that fosters the development of a students’ oral, written and reading proficiency in two languages. </a:t>
            </a:r>
          </a:p>
          <a:p>
            <a:pPr>
              <a:buBlip>
                <a:blip r:embed="rId2"/>
              </a:buBlip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Students in the Dual Language program are on a pathway to biliteracy with the goal of attaining the prestigious Florida State Seal of Biliteracy upon high school graduation.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8EB3B-8B50-49AA-8F18-EB80A44B6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4725144"/>
            <a:ext cx="2664296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D208C3-04DB-0FA2-36D5-BD18D51C0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632" y="-67990"/>
            <a:ext cx="12233853" cy="69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1"/>
    </mc:Choice>
    <mc:Fallback xmlns="">
      <p:transition spd="slow" advTm="1216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9790476" cy="120015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Jessica </a:t>
            </a:r>
            <a:r>
              <a:rPr lang="en-US" sz="4400" b="1" dirty="0" err="1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Siddle</a:t>
            </a:r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– PTA President</a:t>
            </a:r>
            <a:b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</a:br>
            <a:endParaRPr lang="en-US" sz="4400" b="1" dirty="0">
              <a:solidFill>
                <a:schemeClr val="accent2"/>
              </a:solidFill>
              <a:latin typeface="HelloAloha" panose="02000603000000000000" pitchFamily="2" charset="0"/>
              <a:ea typeface="HelloAlo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556792"/>
            <a:ext cx="9134856" cy="2993514"/>
          </a:xfrm>
        </p:spPr>
        <p:txBody>
          <a:bodyPr/>
          <a:lstStyle/>
          <a:p>
            <a:pPr lvl="3">
              <a:buBlip>
                <a:blip r:embed="rId2"/>
              </a:buBlip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Regularly scheduled events</a:t>
            </a:r>
          </a:p>
          <a:p>
            <a:pPr lvl="3">
              <a:buBlip>
                <a:blip r:embed="rId2"/>
              </a:buBlip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First event planned for next year</a:t>
            </a:r>
          </a:p>
          <a:p>
            <a:pPr lvl="3">
              <a:buBlip>
                <a:blip r:embed="rId2"/>
              </a:buBlip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How to join</a:t>
            </a:r>
          </a:p>
          <a:p>
            <a:pPr lvl="3">
              <a:buBlip>
                <a:blip r:embed="rId2"/>
              </a:buBlip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Ways you can help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5B610-0E67-4DB0-8289-337026BC9E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96" y="4077072"/>
            <a:ext cx="2446263" cy="261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3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7"/>
    </mc:Choice>
    <mc:Fallback xmlns="">
      <p:transition spd="slow" advTm="93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E81C7-E83F-4153-57BF-8FD1C243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F01004-E203-1DF6-B390-9381FA9E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19766-DE73-9653-E211-3AA8BCE7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7"/>
    </mc:Choice>
    <mc:Fallback xmlns="">
      <p:transition spd="slow" advTm="933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31" y="1207062"/>
            <a:ext cx="11454411" cy="4434349"/>
          </a:xfrm>
        </p:spPr>
        <p:txBody>
          <a:bodyPr>
            <a:normAutofit/>
          </a:bodyPr>
          <a:lstStyle/>
          <a:p>
            <a:pPr marL="1143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FREE Summer program to ensure kindergarten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   readiness (dates and times to be determined)</a:t>
            </a:r>
          </a:p>
          <a:p>
            <a:pPr marL="1143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Approximately 20 sites throughout the district                            	Registration requirements: proof of birth, proof of                   	residence and a shot record</a:t>
            </a:r>
          </a:p>
          <a:p>
            <a:pPr marL="1143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Registration at open summer VPK sites TBD</a:t>
            </a:r>
          </a:p>
          <a:p>
            <a:pPr marL="1143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Child must be eligible to start kindergarten August, 2023              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    (5 by September 1, 2023)</a:t>
            </a:r>
          </a:p>
          <a:p>
            <a:pPr marL="114300" indent="-457200">
              <a:spcBef>
                <a:spcPts val="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Child may not have attended a school-year VPK unless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	you’d like to pay which is an option.</a:t>
            </a:r>
            <a:endParaRPr lang="en-US" dirty="0">
              <a:solidFill>
                <a:schemeClr val="bg1"/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5679966"/>
            <a:ext cx="659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VPK Hotline:  813-272-4840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411" y="5290106"/>
            <a:ext cx="1453956" cy="1387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573" y="176270"/>
            <a:ext cx="645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Summer VPK Program</a:t>
            </a:r>
          </a:p>
        </p:txBody>
      </p:sp>
    </p:spTree>
    <p:extLst>
      <p:ext uri="{BB962C8B-B14F-4D97-AF65-F5344CB8AC3E}">
        <p14:creationId xmlns:p14="http://schemas.microsoft.com/office/powerpoint/2010/main" val="22932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3"/>
    </mc:Choice>
    <mc:Fallback xmlns="">
      <p:transition spd="slow" advTm="1759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692696"/>
            <a:ext cx="55573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517712">
            <a:off x="556359" y="926941"/>
            <a:ext cx="266299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HOST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813-744-8941 Ext.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3C30E-D21F-EB06-BF90-124CF8CDC07E}"/>
              </a:ext>
            </a:extLst>
          </p:cNvPr>
          <p:cNvSpPr/>
          <p:nvPr/>
        </p:nvSpPr>
        <p:spPr>
          <a:xfrm>
            <a:off x="4079776" y="4581128"/>
            <a:ext cx="33843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2903B-6951-1D10-C92F-FEF1F750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670920"/>
            <a:ext cx="35147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6"/>
    </mc:Choice>
    <mc:Fallback xmlns="">
      <p:transition spd="slow" advTm="1287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4A2F-90ED-205F-1D6F-2189A62C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HelloAloha" panose="02000603000000000000" pitchFamily="2" charset="0"/>
                <a:ea typeface="HelloAloha" panose="02000603000000000000" pitchFamily="2" charset="0"/>
              </a:rPr>
              <a:t>School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2DA4-F6A7-5CDD-6AE4-D6D284B5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801"/>
            <a:ext cx="8596668" cy="4412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HelloHappy" panose="02000603000000000000" pitchFamily="2" charset="0"/>
                <a:ea typeface="HelloHappy" panose="02000603000000000000" pitchFamily="2" charset="0"/>
              </a:rPr>
              <a:t>Will be held from 9:00-9:30am</a:t>
            </a:r>
          </a:p>
          <a:p>
            <a:r>
              <a:rPr lang="en-US" sz="3200" dirty="0">
                <a:latin typeface="HelloHappy" panose="02000603000000000000" pitchFamily="2" charset="0"/>
                <a:ea typeface="HelloHappy" panose="02000603000000000000" pitchFamily="2" charset="0"/>
              </a:rPr>
              <a:t>March 7 – March 9</a:t>
            </a:r>
          </a:p>
          <a:p>
            <a:r>
              <a:rPr lang="en-US" sz="3200" dirty="0">
                <a:latin typeface="HelloHappy" panose="02000603000000000000" pitchFamily="2" charset="0"/>
                <a:ea typeface="HelloHappy" panose="02000603000000000000" pitchFamily="2" charset="0"/>
              </a:rPr>
              <a:t>March 28- March 30</a:t>
            </a:r>
          </a:p>
          <a:p>
            <a:r>
              <a:rPr lang="en-US" sz="3200" dirty="0">
                <a:latin typeface="HelloHappy" panose="02000603000000000000" pitchFamily="2" charset="0"/>
                <a:ea typeface="HelloHappy" panose="02000603000000000000" pitchFamily="2" charset="0"/>
              </a:rPr>
              <a:t>April 4 – April 6</a:t>
            </a:r>
          </a:p>
          <a:p>
            <a:endParaRPr lang="en-US" sz="3200" dirty="0"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r>
              <a:rPr lang="en-US" sz="3200" dirty="0">
                <a:latin typeface="HelloHappy" panose="02000603000000000000" pitchFamily="2" charset="0"/>
                <a:ea typeface="HelloHappy" panose="02000603000000000000" pitchFamily="2" charset="0"/>
                <a:hlinkClick r:id="rId2"/>
              </a:rPr>
              <a:t>https://www.signupgenius.com/go/10C0449AAA922A2F85-westchase</a:t>
            </a:r>
            <a:endParaRPr lang="en-US" sz="3200" dirty="0"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endParaRPr lang="en-US" sz="3200" dirty="0"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r>
              <a:rPr lang="en-US" sz="3200" dirty="0">
                <a:latin typeface="HelloHappy" panose="02000603000000000000" pitchFamily="2" charset="0"/>
                <a:ea typeface="HelloHappy" panose="02000603000000000000" pitchFamily="2" charset="0"/>
              </a:rPr>
              <a:t>If slots fill up quickly, we will add more! </a:t>
            </a:r>
            <a:r>
              <a:rPr lang="en-US" sz="3200" dirty="0">
                <a:latin typeface="HelloHappy" panose="02000603000000000000" pitchFamily="2" charset="0"/>
                <a:ea typeface="HelloHappy" panose="02000603000000000000" pitchFamily="2" charset="0"/>
                <a:sym typeface="Wingdings" panose="05000000000000000000" pitchFamily="2" charset="2"/>
              </a:rPr>
              <a:t> </a:t>
            </a:r>
            <a:endParaRPr lang="en-US" sz="3200" dirty="0">
              <a:latin typeface="HelloHappy" panose="02000603000000000000" pitchFamily="2" charset="0"/>
              <a:ea typeface="HelloHappy" panose="02000603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122D9-BF1B-BB00-9345-35493017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003EA-EA98-19C2-F4D5-15622CD4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F08D-CD79-1836-F01A-758BC4CB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135" y="440335"/>
            <a:ext cx="9133730" cy="85691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Westchase Elementary School</a:t>
            </a:r>
          </a:p>
        </p:txBody>
      </p:sp>
      <p:pic>
        <p:nvPicPr>
          <p:cNvPr id="9" name="Picture 2" descr="http://westchase.mysdhc.org/School_Info/5D9BEDD8-00757E5A.0/7262015_105807_2.jpg">
            <a:extLst>
              <a:ext uri="{FF2B5EF4-FFF2-40B4-BE49-F238E27FC236}">
                <a16:creationId xmlns:a16="http://schemas.microsoft.com/office/drawing/2014/main" id="{DCBE6A95-7129-4023-8755-C4B6A0679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6544">
            <a:off x="2157983" y="2012623"/>
            <a:ext cx="6984613" cy="38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9ECC04-143F-41FE-9959-A14BF4E85FDC}"/>
              </a:ext>
            </a:extLst>
          </p:cNvPr>
          <p:cNvSpPr txBox="1"/>
          <p:nvPr/>
        </p:nvSpPr>
        <p:spPr>
          <a:xfrm>
            <a:off x="3036483" y="1282096"/>
            <a:ext cx="6119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Preparing Students for Life!</a:t>
            </a:r>
          </a:p>
        </p:txBody>
      </p:sp>
    </p:spTree>
    <p:extLst>
      <p:ext uri="{BB962C8B-B14F-4D97-AF65-F5344CB8AC3E}">
        <p14:creationId xmlns:p14="http://schemas.microsoft.com/office/powerpoint/2010/main" val="7154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5"/>
    </mc:Choice>
    <mc:Fallback xmlns="">
      <p:transition spd="slow" advTm="61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2204864"/>
            <a:ext cx="9134856" cy="41764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An “A” School since 2000!</a:t>
            </a:r>
          </a:p>
          <a:p>
            <a:r>
              <a:rPr lang="en-US" sz="4000" dirty="0">
                <a:solidFill>
                  <a:schemeClr val="accent1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Dedicated Teachers</a:t>
            </a:r>
          </a:p>
          <a:p>
            <a:r>
              <a:rPr lang="en-US" sz="4000" dirty="0">
                <a:solidFill>
                  <a:schemeClr val="accent1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Motivated Students</a:t>
            </a:r>
          </a:p>
          <a:p>
            <a:r>
              <a:rPr lang="en-US" sz="4000" dirty="0">
                <a:solidFill>
                  <a:schemeClr val="accent1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Amazing PTA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384" y="620688"/>
            <a:ext cx="71355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HelloAloha" panose="02000603000000000000" pitchFamily="2" charset="0"/>
                <a:ea typeface="HelloAloha" panose="02000603000000000000" pitchFamily="2" charset="0"/>
              </a:rPr>
              <a:t>Points</a:t>
            </a:r>
            <a:r>
              <a:rPr lang="en-US" sz="5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HelloAloha" panose="02000603000000000000" pitchFamily="2" charset="0"/>
                <a:ea typeface="HelloAloha" panose="02000603000000000000" pitchFamily="2" charset="0"/>
              </a:rPr>
              <a:t> of Pride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0D90B-CF40-4F46-A703-D685D21302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276873"/>
            <a:ext cx="2230239" cy="2043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1"/>
    </mc:Choice>
    <mc:Fallback xmlns="">
      <p:transition spd="slow" advTm="100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3913617" cy="159217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Your child’s success depends 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Children who are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present on the first day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of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kindergarten miss an average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9 days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of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kindergarten. Children who are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absent on the first day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of kindergarten miss an average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18 days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of kindergarten.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Children who are absent for 18 or more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school days in kindergarten have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lowest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academic performance in 1st grade. 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The Key to Success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… Show Up! All Day, Every Day and ON TIME!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E389-E41A-49AC-9975-3D3899FF737D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03" y="1173353"/>
            <a:ext cx="4171112" cy="14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3162" y="1376480"/>
            <a:ext cx="570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GOOD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ATTENDANCE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F36E1-5F12-4B92-9661-19A52BF088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862021"/>
            <a:ext cx="1654175" cy="160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1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8"/>
    </mc:Choice>
    <mc:Fallback xmlns="">
      <p:transition spd="slow" advTm="177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9838B4D-FCA2-F96E-3393-75C5A96AB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13" r="453"/>
          <a:stretch/>
        </p:blipFill>
        <p:spPr bwMode="auto">
          <a:xfrm>
            <a:off x="-1" y="0"/>
            <a:ext cx="6621674" cy="4438436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950" y="555846"/>
            <a:ext cx="5114776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HelloAloha" panose="02000603000000000000" pitchFamily="2" charset="0"/>
                <a:ea typeface="HelloAloha" panose="02000603000000000000" pitchFamily="2" charset="0"/>
              </a:rPr>
              <a:t>Your child’s success depends on…</a:t>
            </a:r>
            <a:endParaRPr lang="en-US" b="1" dirty="0">
              <a:latin typeface="HelloAloha" panose="02000603000000000000" pitchFamily="2" charset="0"/>
              <a:ea typeface="HelloAloha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CA59F-38B7-490B-B6D6-D3937863C10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12" b="-7"/>
          <a:stretch/>
        </p:blipFill>
        <p:spPr bwMode="auto">
          <a:xfrm>
            <a:off x="1046992" y="4345731"/>
            <a:ext cx="2536180" cy="2413588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172" y="2017216"/>
            <a:ext cx="6494598" cy="4657029"/>
          </a:xfrm>
        </p:spPr>
        <p:txBody>
          <a:bodyPr>
            <a:normAutofit/>
          </a:bodyPr>
          <a:lstStyle/>
          <a:p>
            <a:pPr lvl="4">
              <a:buBlip>
                <a:blip r:embed="rId4"/>
              </a:buBlip>
            </a:pPr>
            <a:endParaRPr lang="en-US" dirty="0"/>
          </a:p>
          <a:p>
            <a:pPr marL="1851660" lvl="4" indent="-571500">
              <a:buBlip>
                <a:blip r:embed="rId4"/>
              </a:buBlip>
              <a:defRPr/>
            </a:pPr>
            <a:r>
              <a:rPr lang="en-US" sz="2400" dirty="0">
                <a:latin typeface="HelloHappy" panose="02000603000000000000" pitchFamily="2" charset="0"/>
                <a:ea typeface="HelloHappy" panose="02000603000000000000" pitchFamily="2" charset="0"/>
              </a:rPr>
              <a:t>Behavior that promotes learning</a:t>
            </a:r>
          </a:p>
          <a:p>
            <a:pPr marL="1851660" lvl="4" indent="-571500">
              <a:buBlip>
                <a:blip r:embed="rId4"/>
              </a:buBlip>
              <a:defRPr/>
            </a:pPr>
            <a:r>
              <a:rPr lang="en-US" sz="2400" dirty="0">
                <a:latin typeface="HelloHappy" panose="02000603000000000000" pitchFamily="2" charset="0"/>
                <a:ea typeface="HelloHappy" panose="02000603000000000000" pitchFamily="2" charset="0"/>
              </a:rPr>
              <a:t>Participation in the classroom family </a:t>
            </a:r>
          </a:p>
          <a:p>
            <a:pPr marL="1851660" lvl="4" indent="-571500">
              <a:buBlip>
                <a:blip r:embed="rId4"/>
              </a:buBlip>
              <a:defRPr/>
            </a:pPr>
            <a:r>
              <a:rPr lang="en-US" sz="2400" dirty="0">
                <a:latin typeface="HelloHappy" panose="02000603000000000000" pitchFamily="2" charset="0"/>
                <a:ea typeface="HelloHappy" panose="02000603000000000000" pitchFamily="2" charset="0"/>
              </a:rPr>
              <a:t>Active listening throughout the day</a:t>
            </a:r>
          </a:p>
          <a:p>
            <a:pPr marL="1851660" lvl="4" indent="-571500">
              <a:buBlip>
                <a:blip r:embed="rId4"/>
              </a:buBlip>
              <a:defRPr/>
            </a:pPr>
            <a:r>
              <a:rPr lang="en-US" sz="2400" dirty="0">
                <a:latin typeface="HelloHappy" panose="02000603000000000000" pitchFamily="2" charset="0"/>
                <a:ea typeface="HelloHappy" panose="02000603000000000000" pitchFamily="2" charset="0"/>
              </a:rPr>
              <a:t>Responsibility (getting work done)</a:t>
            </a:r>
          </a:p>
          <a:p>
            <a:pPr marL="1851660" lvl="4" indent="-571500">
              <a:buBlip>
                <a:blip r:embed="rId4"/>
              </a:buBlip>
              <a:defRPr/>
            </a:pPr>
            <a:r>
              <a:rPr lang="en-US" sz="2400" dirty="0">
                <a:latin typeface="HelloHappy" panose="02000603000000000000" pitchFamily="2" charset="0"/>
                <a:ea typeface="HelloHappy" panose="02000603000000000000" pitchFamily="2" charset="0"/>
              </a:rPr>
              <a:t>Independence</a:t>
            </a:r>
          </a:p>
          <a:p>
            <a:pPr marL="1851660" lvl="4" indent="-571500">
              <a:buBlip>
                <a:blip r:embed="rId4"/>
              </a:buBlip>
              <a:defRPr/>
            </a:pPr>
            <a:r>
              <a:rPr lang="en-US" sz="2400" dirty="0">
                <a:latin typeface="HelloHappy" panose="02000603000000000000" pitchFamily="2" charset="0"/>
                <a:ea typeface="HelloHappy" panose="02000603000000000000" pitchFamily="2" charset="0"/>
              </a:rPr>
              <a:t>Effort</a:t>
            </a:r>
          </a:p>
          <a:p>
            <a:pPr marL="1851660" lvl="4" indent="-571500">
              <a:buBlip>
                <a:blip r:embed="rId4"/>
              </a:buBlip>
              <a:defRPr/>
            </a:pPr>
            <a:r>
              <a:rPr lang="en-US" sz="2400" dirty="0">
                <a:latin typeface="HelloHappy" panose="02000603000000000000" pitchFamily="2" charset="0"/>
                <a:ea typeface="HelloHappy" panose="02000603000000000000" pitchFamily="2" charset="0"/>
              </a:rPr>
              <a:t>Self-sufficiency in the restroom</a:t>
            </a:r>
          </a:p>
        </p:txBody>
      </p:sp>
    </p:spTree>
    <p:extLst>
      <p:ext uri="{BB962C8B-B14F-4D97-AF65-F5344CB8AC3E}">
        <p14:creationId xmlns:p14="http://schemas.microsoft.com/office/powerpoint/2010/main" val="19002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2"/>
    </mc:Choice>
    <mc:Fallback xmlns="">
      <p:transition spd="slow" advTm="1456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83" y="260648"/>
            <a:ext cx="9372600" cy="8042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What is Expected of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10" y="1258594"/>
            <a:ext cx="9688722" cy="5145050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Encourage positive behavior and relationships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Create independence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Review agendas/daily work together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Read </a:t>
            </a:r>
            <a:r>
              <a:rPr lang="en-US" altLang="en-US" sz="6800" u="sng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with</a:t>
            </a: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or </a:t>
            </a:r>
            <a:r>
              <a:rPr lang="en-US" altLang="en-US" sz="6800" u="sng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to</a:t>
            </a: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your child every night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Complete on-line Y.E.S application if volunteering at school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Make sure the teacher knows how your child will be going home (bus, car, walking, private provider van) and notify the office and teacher in </a:t>
            </a:r>
            <a:r>
              <a:rPr lang="en-US" altLang="en-US" sz="6800" b="1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writing</a:t>
            </a: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of any changes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Make sure the office always has your current phone numbers, address, emergency contact,                        and email address.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 Ensure your child arrives at school on time  </a:t>
            </a:r>
          </a:p>
          <a:p>
            <a:pPr lvl="4">
              <a:lnSpc>
                <a:spcPct val="120000"/>
              </a:lnSpc>
              <a:buBlip>
                <a:blip r:embed="rId2"/>
              </a:buBlip>
            </a:pPr>
            <a:r>
              <a:rPr lang="en-US" altLang="en-US" sz="66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School begins at </a:t>
            </a:r>
            <a:r>
              <a:rPr lang="en-US" altLang="en-US" sz="6600" dirty="0">
                <a:solidFill>
                  <a:srgbClr val="FF0000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7:40am</a:t>
            </a:r>
          </a:p>
          <a:p>
            <a:pPr lvl="4">
              <a:lnSpc>
                <a:spcPct val="120000"/>
              </a:lnSpc>
              <a:buBlip>
                <a:blip r:embed="rId2"/>
              </a:buBlip>
            </a:pPr>
            <a:r>
              <a:rPr lang="en-US" altLang="en-US" sz="66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Monday Early Release Dismissal 12:55pm</a:t>
            </a:r>
          </a:p>
          <a:p>
            <a:pPr lvl="4">
              <a:lnSpc>
                <a:spcPct val="120000"/>
              </a:lnSpc>
              <a:buBlip>
                <a:blip r:embed="rId2"/>
              </a:buBlip>
            </a:pPr>
            <a:r>
              <a:rPr lang="en-US" altLang="en-US" sz="6600" dirty="0">
                <a:solidFill>
                  <a:schemeClr val="accent2">
                    <a:lumMod val="75000"/>
                  </a:schemeClr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Tuesday – Friday Dismissal 1:55pm</a:t>
            </a:r>
          </a:p>
          <a:p>
            <a:pPr lvl="2">
              <a:lnSpc>
                <a:spcPct val="120000"/>
              </a:lnSpc>
              <a:buBlip>
                <a:blip r:embed="rId2"/>
              </a:buBlip>
            </a:pPr>
            <a:r>
              <a:rPr lang="en-US" altLang="en-US" sz="6800" dirty="0">
                <a:solidFill>
                  <a:srgbClr val="FF0000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Notify us immediately if you have any concerns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3074" name="Picture 2" descr="C:\Documents and Settings\blackli\Local Settings\Temporary Internet Files\Content.IE5\WDYPCSJR\MP9004423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79" y="454363"/>
            <a:ext cx="3055620" cy="203708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862BE-A7D5-47DA-B595-8A586D64B72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15" y="5085184"/>
            <a:ext cx="1654175" cy="160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5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0"/>
    </mc:Choice>
    <mc:Fallback xmlns="">
      <p:transition spd="slow" advTm="197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538">
            <a:off x="8249552" y="788939"/>
            <a:ext cx="2339207" cy="23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840">
            <a:off x="9054557" y="3863144"/>
            <a:ext cx="2198443" cy="219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9735">
            <a:off x="6441039" y="3440494"/>
            <a:ext cx="2415855" cy="24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42" y="3503888"/>
            <a:ext cx="3666579" cy="80302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Uniforms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38" y="4365104"/>
            <a:ext cx="6524274" cy="185802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Currently a non-uniform school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HelloHappy" panose="02000603000000000000" pitchFamily="2" charset="0"/>
                <a:ea typeface="HelloHappy" panose="02000603000000000000" pitchFamily="2" charset="0"/>
              </a:rPr>
              <a:t>Voted on each year </a:t>
            </a:r>
            <a:endParaRPr lang="en-US" altLang="en-US" sz="2800" dirty="0">
              <a:solidFill>
                <a:schemeClr val="accent2"/>
              </a:solidFill>
              <a:latin typeface="HelloHappy" panose="02000603000000000000" pitchFamily="2" charset="0"/>
              <a:ea typeface="HelloHappy" panose="02000603000000000000" pitchFamily="2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539FA-E1BF-422E-AE76-F51EB2656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64" y="132941"/>
            <a:ext cx="3096512" cy="36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9"/>
    </mc:Choice>
    <mc:Fallback xmlns="">
      <p:transition spd="slow" advTm="75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9372600" cy="86990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Our Kindergarten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548680"/>
            <a:ext cx="9729142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2022-2023 </a:t>
            </a:r>
          </a:p>
          <a:p>
            <a:pPr marL="0" indent="0">
              <a:buNone/>
            </a:pP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Current Kindergarten Teachers:</a:t>
            </a: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Scaglione</a:t>
            </a: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Rodriguez</a:t>
            </a: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Van </a:t>
            </a:r>
            <a:r>
              <a:rPr lang="en-US" sz="3400" b="1" dirty="0" err="1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Eerde</a:t>
            </a:r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(team leader)</a:t>
            </a: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Ms. </a:t>
            </a:r>
            <a:r>
              <a:rPr lang="en-US" sz="3400" b="1" dirty="0" err="1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Wafford</a:t>
            </a:r>
            <a:endParaRPr lang="en-US" sz="3400" b="1" dirty="0">
              <a:solidFill>
                <a:srgbClr val="0070C0"/>
              </a:solidFill>
              <a:latin typeface="HelloAloha" panose="02000603000000000000" pitchFamily="2" charset="0"/>
              <a:ea typeface="HelloAloha" panose="02000603000000000000" pitchFamily="2" charset="0"/>
            </a:endParaRP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Blanco</a:t>
            </a: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Stone</a:t>
            </a: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Ms. Betancourt (Dual Language- Spanish)</a:t>
            </a:r>
          </a:p>
          <a:p>
            <a:pPr lvl="1"/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Mrs. </a:t>
            </a:r>
            <a:r>
              <a:rPr lang="en-US" sz="3400" b="1" dirty="0" err="1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Rotondo</a:t>
            </a:r>
            <a:r>
              <a:rPr lang="en-US" sz="3400" b="1" dirty="0">
                <a:solidFill>
                  <a:srgbClr val="0070C0"/>
                </a:solidFill>
                <a:latin typeface="HelloAloha" panose="02000603000000000000" pitchFamily="2" charset="0"/>
                <a:ea typeface="HelloAloha" panose="02000603000000000000" pitchFamily="2" charset="0"/>
              </a:rPr>
              <a:t> (Dual Language- English)</a:t>
            </a:r>
            <a:endParaRPr lang="en-US" sz="34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3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1"/>
    </mc:Choice>
    <mc:Fallback xmlns="">
      <p:transition spd="slow" advTm="9641"/>
    </mc:Fallback>
  </mc:AlternateContent>
</p:sld>
</file>

<file path=ppt/theme/theme1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ndergartenPresentation (2)" id="{1D27A4AB-8E6A-4E0E-B0CA-9CB42A61900E}" vid="{0644BE72-63F0-4111-853A-A68A3493BBD9}"/>
    </a:ext>
  </a:extLst>
</a:theme>
</file>

<file path=ppt/theme/theme2.xml><?xml version="1.0" encoding="utf-8"?>
<a:theme xmlns:a="http://schemas.openxmlformats.org/drawingml/2006/main" name="Rock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ndergartenPresentation (2)" id="{1D27A4AB-8E6A-4E0E-B0CA-9CB42A61900E}" vid="{16FDB347-909E-447D-846E-D1D4108325D7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ndergartenPresentation (2)" id="{1D27A4AB-8E6A-4E0E-B0CA-9CB42A61900E}" vid="{1900C439-E845-4EB9-85F8-4FFEBFD183C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KindergartenPresentation (2)</Template>
  <TotalTime>166</TotalTime>
  <Words>950</Words>
  <Application>Microsoft Office PowerPoint</Application>
  <PresentationFormat>Widescreen</PresentationFormat>
  <Paragraphs>165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HelloAloha</vt:lpstr>
      <vt:lpstr>HelloHappy</vt:lpstr>
      <vt:lpstr>Trebuchet MS</vt:lpstr>
      <vt:lpstr>Wingdings 3</vt:lpstr>
      <vt:lpstr>'Wingdings 3',Sans-Serif</vt:lpstr>
      <vt:lpstr>Blank</vt:lpstr>
      <vt:lpstr>Rocket</vt:lpstr>
      <vt:lpstr>Facet</vt:lpstr>
      <vt:lpstr>Ready, Set, Kindergarten!</vt:lpstr>
      <vt:lpstr>Hillsborough County School Fast Facts! </vt:lpstr>
      <vt:lpstr>Westchase Elementary School</vt:lpstr>
      <vt:lpstr>PowerPoint Presentation</vt:lpstr>
      <vt:lpstr>Your child’s success depends on…</vt:lpstr>
      <vt:lpstr>Your child’s success depends on…</vt:lpstr>
      <vt:lpstr>What is Expected of You!</vt:lpstr>
      <vt:lpstr>Uniforms</vt:lpstr>
      <vt:lpstr>Our Kindergarten Team</vt:lpstr>
      <vt:lpstr>Reading</vt:lpstr>
      <vt:lpstr>PowerPoint Presentation</vt:lpstr>
      <vt:lpstr>PowerPoint Presentation</vt:lpstr>
      <vt:lpstr>PowerPoint Presentation</vt:lpstr>
      <vt:lpstr>PowerPoint Presentation</vt:lpstr>
      <vt:lpstr>Mrs. Carmen Brinda –  Data Processing Clerk</vt:lpstr>
      <vt:lpstr>Kriersten Rivenburg &amp; Melanie Rosado  School Counselors Taylor Strand – School Social Worker Angela Nertney – School Psychologist</vt:lpstr>
      <vt:lpstr>Mrs. Hall – RN </vt:lpstr>
      <vt:lpstr>Gabrielle Giacobbe – ESE Contact Carly Deegan – Speech/Language </vt:lpstr>
      <vt:lpstr>Iliam Martell - Lunchroom Manager</vt:lpstr>
      <vt:lpstr>Emily Oquendo –  English Language Learner Resource </vt:lpstr>
      <vt:lpstr>Dual Language Program </vt:lpstr>
      <vt:lpstr>Mrs. Jessica Siddle – PTA President </vt:lpstr>
      <vt:lpstr>PowerPoint Presentation</vt:lpstr>
      <vt:lpstr>PowerPoint Presentation</vt:lpstr>
      <vt:lpstr>PowerPoint Presentation</vt:lpstr>
      <vt:lpstr>School Tours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Kindergarten!</dc:title>
  <dc:creator>Alexa Trafficante</dc:creator>
  <cp:lastModifiedBy>Alexa Trafficante</cp:lastModifiedBy>
  <cp:revision>1</cp:revision>
  <dcterms:created xsi:type="dcterms:W3CDTF">2023-02-16T13:37:07Z</dcterms:created>
  <dcterms:modified xsi:type="dcterms:W3CDTF">2023-02-16T16:23:59Z</dcterms:modified>
</cp:coreProperties>
</file>